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handoutMasterIdLst>
    <p:handoutMasterId r:id="rId43"/>
  </p:handoutMasterIdLst>
  <p:sldIdLst>
    <p:sldId id="256" r:id="rId2"/>
    <p:sldId id="257" r:id="rId3"/>
    <p:sldId id="292" r:id="rId4"/>
    <p:sldId id="293" r:id="rId5"/>
    <p:sldId id="294" r:id="rId6"/>
    <p:sldId id="295" r:id="rId7"/>
    <p:sldId id="296" r:id="rId8"/>
    <p:sldId id="297" r:id="rId9"/>
    <p:sldId id="299" r:id="rId10"/>
    <p:sldId id="300" r:id="rId11"/>
    <p:sldId id="301" r:id="rId12"/>
    <p:sldId id="302" r:id="rId13"/>
    <p:sldId id="258" r:id="rId14"/>
    <p:sldId id="259" r:id="rId15"/>
    <p:sldId id="260" r:id="rId16"/>
    <p:sldId id="261" r:id="rId17"/>
    <p:sldId id="262" r:id="rId18"/>
    <p:sldId id="263" r:id="rId19"/>
    <p:sldId id="264" r:id="rId20"/>
    <p:sldId id="303" r:id="rId21"/>
    <p:sldId id="265" r:id="rId22"/>
    <p:sldId id="266" r:id="rId23"/>
    <p:sldId id="267" r:id="rId24"/>
    <p:sldId id="287" r:id="rId25"/>
    <p:sldId id="268" r:id="rId26"/>
    <p:sldId id="269" r:id="rId27"/>
    <p:sldId id="288" r:id="rId28"/>
    <p:sldId id="270" r:id="rId29"/>
    <p:sldId id="271" r:id="rId30"/>
    <p:sldId id="289" r:id="rId31"/>
    <p:sldId id="272" r:id="rId32"/>
    <p:sldId id="273" r:id="rId33"/>
    <p:sldId id="290" r:id="rId34"/>
    <p:sldId id="291" r:id="rId35"/>
    <p:sldId id="305" r:id="rId36"/>
    <p:sldId id="306" r:id="rId37"/>
    <p:sldId id="307" r:id="rId38"/>
    <p:sldId id="308" r:id="rId39"/>
    <p:sldId id="310" r:id="rId40"/>
    <p:sldId id="309" r:id="rId41"/>
    <p:sldId id="285" r:id="rId42"/>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91" autoAdjust="0"/>
    <p:restoredTop sz="94750" autoAdjust="0"/>
  </p:normalViewPr>
  <p:slideViewPr>
    <p:cSldViewPr>
      <p:cViewPr varScale="1">
        <p:scale>
          <a:sx n="48" d="100"/>
          <a:sy n="48" d="100"/>
        </p:scale>
        <p:origin x="-1098" y="-102"/>
      </p:cViewPr>
      <p:guideLst>
        <p:guide orient="horz" pos="2160"/>
        <p:guide pos="2880"/>
      </p:guideLst>
    </p:cSldViewPr>
  </p:slideViewPr>
  <p:outlineViewPr>
    <p:cViewPr>
      <p:scale>
        <a:sx n="33" d="100"/>
        <a:sy n="33" d="100"/>
      </p:scale>
      <p:origin x="0" y="96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9" d="100"/>
          <a:sy n="39" d="100"/>
        </p:scale>
        <p:origin x="-2238"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562F1E-75EE-457C-9063-FC5A5AC4649D}" type="datetimeFigureOut">
              <a:rPr lang="tr-TR" smtClean="0"/>
              <a:pPr/>
              <a:t>05.05.2011</a:t>
            </a:fld>
            <a:endParaRPr lang="tr-TR"/>
          </a:p>
        </p:txBody>
      </p:sp>
      <p:sp>
        <p:nvSpPr>
          <p:cNvPr id="4" name="3 Altbilgi Yer Tutucusu"/>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5" name="4 Slayt Numarası Yer Tutucusu"/>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4AF5D1F-21F2-45AC-8B2D-62990C938AE8}" type="slidenum">
              <a:rPr lang="tr-TR" smtClean="0"/>
              <a:pPr/>
              <a:t>‹#›</a:t>
            </a:fld>
            <a:endParaRPr lang="tr-TR"/>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bg>
      <p:bgRef idx="1002">
        <a:schemeClr val="bg2"/>
      </p:bgRef>
    </p:bg>
    <p:spTree>
      <p:nvGrpSpPr>
        <p:cNvPr id="1" name=""/>
        <p:cNvGrpSpPr/>
        <p:nvPr/>
      </p:nvGrpSpPr>
      <p:grpSpPr>
        <a:xfrm>
          <a:off x="0" y="0"/>
          <a:ext cx="0" cy="0"/>
          <a:chOff x="0" y="0"/>
          <a:chExt cx="0" cy="0"/>
        </a:xfrm>
      </p:grpSpPr>
      <p:sp>
        <p:nvSpPr>
          <p:cNvPr id="9" name="8 Başlık"/>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17" name="16 Alt Başlık"/>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30" name="29 Veri Yer Tutucusu"/>
          <p:cNvSpPr>
            <a:spLocks noGrp="1"/>
          </p:cNvSpPr>
          <p:nvPr>
            <p:ph type="dt" sz="half" idx="10"/>
          </p:nvPr>
        </p:nvSpPr>
        <p:spPr/>
        <p:txBody>
          <a:bodyPr/>
          <a:lstStyle/>
          <a:p>
            <a:fld id="{D9F75050-0E15-4C5B-92B0-66D068882F1F}" type="datetimeFigureOut">
              <a:rPr lang="tr-TR" smtClean="0"/>
              <a:pPr/>
              <a:t>05.05.2011</a:t>
            </a:fld>
            <a:endParaRPr lang="tr-TR" dirty="0"/>
          </a:p>
        </p:txBody>
      </p:sp>
      <p:sp>
        <p:nvSpPr>
          <p:cNvPr id="19" name="18 Altbilgi Yer Tutucusu"/>
          <p:cNvSpPr>
            <a:spLocks noGrp="1"/>
          </p:cNvSpPr>
          <p:nvPr>
            <p:ph type="ftr" sz="quarter" idx="11"/>
          </p:nvPr>
        </p:nvSpPr>
        <p:spPr/>
        <p:txBody>
          <a:bodyPr/>
          <a:lstStyle/>
          <a:p>
            <a:endParaRPr lang="tr-TR" dirty="0"/>
          </a:p>
        </p:txBody>
      </p:sp>
      <p:sp>
        <p:nvSpPr>
          <p:cNvPr id="27" name="26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overrideClrMapping bg1="dk1" tx1="lt1" bg2="dk2" tx2="lt2" accent1="accent1" accent2="accent2" accent3="accent3" accent4="accent4" accent5="accent5" accent6="accent6" hlink="hlink" folHlink="folHlink"/>
  </p:clrMapOvr>
  <p:transition spd="med">
    <p:dissolv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05.05.2011</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transition spd="med">
    <p:dissolv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914401"/>
            <a:ext cx="2057400" cy="5211763"/>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914401"/>
            <a:ext cx="6019800" cy="5211763"/>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05.05.2011</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transition spd="med">
    <p:dissolv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İçerik Yer Tutucusu"/>
          <p:cNvSpPr>
            <a:spLocks noGrp="1"/>
          </p:cNvSpPr>
          <p:nvPr>
            <p:ph idx="1"/>
          </p:nvPr>
        </p:nvSpPr>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05.05.2011</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transition spd="med">
    <p:dissolv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bg>
      <p:bgRef idx="1002">
        <a:schemeClr val="bg2"/>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05.05.2011</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overrideClrMapping bg1="dk1" tx1="lt1" bg2="dk2" tx2="lt2" accent1="accent1" accent2="accent2" accent3="accent3" accent4="accent4" accent5="accent5" accent6="accent6" hlink="hlink" folHlink="folHlink"/>
  </p:clrMapOvr>
  <p:transition spd="med">
    <p:dissolv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a:lstStyle/>
          <a:p>
            <a:r>
              <a:rPr kumimoji="0" lang="tr-TR" smtClean="0"/>
              <a:t>Asıl başlık stili için tıklatın</a:t>
            </a:r>
            <a:endParaRPr kumimoji="0" lang="en-US"/>
          </a:p>
        </p:txBody>
      </p:sp>
      <p:sp>
        <p:nvSpPr>
          <p:cNvPr id="3" name="2 İçerik Yer Tutucusu"/>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D9F75050-0E15-4C5B-92B0-66D068882F1F}" type="datetimeFigureOut">
              <a:rPr lang="tr-TR" smtClean="0"/>
              <a:pPr/>
              <a:t>05.05.2011</a:t>
            </a:fld>
            <a:endParaRPr lang="tr-TR" dirty="0"/>
          </a:p>
        </p:txBody>
      </p:sp>
      <p:sp>
        <p:nvSpPr>
          <p:cNvPr id="6" name="5 Altbilgi Yer Tutucusu"/>
          <p:cNvSpPr>
            <a:spLocks noGrp="1"/>
          </p:cNvSpPr>
          <p:nvPr>
            <p:ph type="ftr" sz="quarter" idx="11"/>
          </p:nvPr>
        </p:nvSpPr>
        <p:spPr/>
        <p:txBody>
          <a:bodyPr/>
          <a:lstStyle/>
          <a:p>
            <a:endParaRPr lang="tr-TR" dirty="0"/>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transition spd="med">
    <p:dissolv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tIns="45720" anchor="b"/>
          <a:lstStyle>
            <a:lvl1pPr>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p>
            <a:fld id="{D9F75050-0E15-4C5B-92B0-66D068882F1F}" type="datetimeFigureOut">
              <a:rPr lang="tr-TR" smtClean="0"/>
              <a:pPr/>
              <a:t>05.05.2011</a:t>
            </a:fld>
            <a:endParaRPr lang="tr-TR" dirty="0"/>
          </a:p>
        </p:txBody>
      </p:sp>
      <p:sp>
        <p:nvSpPr>
          <p:cNvPr id="8" name="7 Altbilgi Yer Tutucusu"/>
          <p:cNvSpPr>
            <a:spLocks noGrp="1"/>
          </p:cNvSpPr>
          <p:nvPr>
            <p:ph type="ftr" sz="quarter" idx="11"/>
          </p:nvPr>
        </p:nvSpPr>
        <p:spPr/>
        <p:txBody>
          <a:bodyPr/>
          <a:lstStyle/>
          <a:p>
            <a:endParaRPr lang="tr-TR" dirty="0"/>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transition spd="med">
    <p:dissolv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D9F75050-0E15-4C5B-92B0-66D068882F1F}" type="datetimeFigureOut">
              <a:rPr lang="tr-TR" smtClean="0"/>
              <a:pPr/>
              <a:t>05.05.2011</a:t>
            </a:fld>
            <a:endParaRPr lang="tr-TR" dirty="0"/>
          </a:p>
        </p:txBody>
      </p:sp>
      <p:sp>
        <p:nvSpPr>
          <p:cNvPr id="4" name="3 Altbilgi Yer Tutucusu"/>
          <p:cNvSpPr>
            <a:spLocks noGrp="1"/>
          </p:cNvSpPr>
          <p:nvPr>
            <p:ph type="ftr" sz="quarter" idx="11"/>
          </p:nvPr>
        </p:nvSpPr>
        <p:spPr/>
        <p:txBody>
          <a:bodyPr/>
          <a:lstStyle/>
          <a:p>
            <a:endParaRPr lang="tr-TR" dirty="0"/>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transition spd="med">
    <p:dissolv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05.05.2011</a:t>
            </a:fld>
            <a:endParaRPr lang="tr-TR" dirty="0"/>
          </a:p>
        </p:txBody>
      </p:sp>
      <p:sp>
        <p:nvSpPr>
          <p:cNvPr id="3" name="2 Altbilgi Yer Tutucusu"/>
          <p:cNvSpPr>
            <a:spLocks noGrp="1"/>
          </p:cNvSpPr>
          <p:nvPr>
            <p:ph type="ftr" sz="quarter" idx="11"/>
          </p:nvPr>
        </p:nvSpPr>
        <p:spPr/>
        <p:txBody>
          <a:bodyPr/>
          <a:lstStyle/>
          <a:p>
            <a:endParaRPr lang="tr-TR" dirty="0"/>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transition spd="med">
    <p:dissolv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D9F75050-0E15-4C5B-92B0-66D068882F1F}" type="datetimeFigureOut">
              <a:rPr lang="tr-TR" smtClean="0"/>
              <a:pPr/>
              <a:t>05.05.2011</a:t>
            </a:fld>
            <a:endParaRPr lang="tr-TR" dirty="0"/>
          </a:p>
        </p:txBody>
      </p:sp>
      <p:sp>
        <p:nvSpPr>
          <p:cNvPr id="6" name="5 Altbilgi Yer Tutucusu"/>
          <p:cNvSpPr>
            <a:spLocks noGrp="1"/>
          </p:cNvSpPr>
          <p:nvPr>
            <p:ph type="ftr" sz="quarter" idx="11"/>
          </p:nvPr>
        </p:nvSpPr>
        <p:spPr/>
        <p:txBody>
          <a:bodyPr/>
          <a:lstStyle/>
          <a:p>
            <a:endParaRPr lang="tr-TR" dirty="0"/>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transition spd="med">
    <p:dissolv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9" name="8 Tek Köşesi Kesik ve Yuvarlatılmış Dikdörtgen"/>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Dik Üçgen"/>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Başlık"/>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tr-TR" smtClean="0"/>
              <a:t>Asıl başlık stili için tıklatın</a:t>
            </a:r>
            <a:endParaRPr kumimoji="0" lang="en-US"/>
          </a:p>
        </p:txBody>
      </p:sp>
      <p:sp>
        <p:nvSpPr>
          <p:cNvPr id="4" name="3 Metin Yer Tutucusu"/>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05.05.2011</a:t>
            </a:fld>
            <a:endParaRPr lang="tr-TR" dirty="0"/>
          </a:p>
        </p:txBody>
      </p:sp>
      <p:sp>
        <p:nvSpPr>
          <p:cNvPr id="6" name="5 Altbilgi Yer Tutucusu"/>
          <p:cNvSpPr>
            <a:spLocks noGrp="1"/>
          </p:cNvSpPr>
          <p:nvPr>
            <p:ph type="ftr" sz="quarter" idx="11"/>
          </p:nvPr>
        </p:nvSpPr>
        <p:spPr/>
        <p:txBody>
          <a:bodyPr/>
          <a:lstStyle/>
          <a:p>
            <a:endParaRPr lang="tr-TR" dirty="0"/>
          </a:p>
        </p:txBody>
      </p:sp>
      <p:sp>
        <p:nvSpPr>
          <p:cNvPr id="7" name="6 Slayt Numarası Yer Tutucusu"/>
          <p:cNvSpPr>
            <a:spLocks noGrp="1"/>
          </p:cNvSpPr>
          <p:nvPr>
            <p:ph type="sldNum" sz="quarter" idx="12"/>
          </p:nvPr>
        </p:nvSpPr>
        <p:spPr>
          <a:xfrm>
            <a:off x="8077200" y="6356350"/>
            <a:ext cx="609600" cy="365125"/>
          </a:xfrm>
        </p:spPr>
        <p:txBody>
          <a:bodyPr/>
          <a:lstStyle/>
          <a:p>
            <a:fld id="{B1DEFA8C-F947-479F-BE07-76B6B3F80BF1}" type="slidenum">
              <a:rPr lang="tr-TR" smtClean="0"/>
              <a:pPr/>
              <a:t>‹#›</a:t>
            </a:fld>
            <a:endParaRPr lang="tr-TR" dirty="0"/>
          </a:p>
        </p:txBody>
      </p:sp>
      <p:sp>
        <p:nvSpPr>
          <p:cNvPr id="3" name="2 Resim Yer Tutucusu"/>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tr-TR" smtClean="0"/>
              <a:t>Resim eklemek için simgeyi tıklatın</a:t>
            </a:r>
            <a:endParaRPr kumimoji="0" lang="en-US" dirty="0"/>
          </a:p>
        </p:txBody>
      </p:sp>
      <p:sp>
        <p:nvSpPr>
          <p:cNvPr id="10" name="9 Serbest Form"/>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Serbest Form"/>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med">
    <p:dissolv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Serbest Form"/>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Serbest Form"/>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Başlık Yer Tutucusu"/>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tr-TR" smtClean="0"/>
              <a:t>Asıl başlık stili için tıklatın</a:t>
            </a:r>
            <a:endParaRPr kumimoji="0" lang="en-US"/>
          </a:p>
        </p:txBody>
      </p:sp>
      <p:sp>
        <p:nvSpPr>
          <p:cNvPr id="30" name="29 Metin Yer Tutucusu"/>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9 Veri Yer Tutucusu"/>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9F75050-0E15-4C5B-92B0-66D068882F1F}" type="datetimeFigureOut">
              <a:rPr lang="tr-TR" smtClean="0"/>
              <a:pPr/>
              <a:t>05.05.2011</a:t>
            </a:fld>
            <a:endParaRPr lang="tr-TR" dirty="0"/>
          </a:p>
        </p:txBody>
      </p:sp>
      <p:sp>
        <p:nvSpPr>
          <p:cNvPr id="22" name="21 Altbilgi Yer Tutucusu"/>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tr-TR" dirty="0"/>
          </a:p>
        </p:txBody>
      </p:sp>
      <p:sp>
        <p:nvSpPr>
          <p:cNvPr id="18" name="17 Slayt Numarası Yer Tutucusu"/>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DEFA8C-F947-479F-BE07-76B6B3F80BF1}" type="slidenum">
              <a:rPr lang="tr-TR" smtClean="0"/>
              <a:pPr/>
              <a:t>‹#›</a:t>
            </a:fld>
            <a:endParaRPr lang="tr-TR" dirty="0"/>
          </a:p>
        </p:txBody>
      </p:sp>
      <p:grpSp>
        <p:nvGrpSpPr>
          <p:cNvPr id="2" name="1 Grup"/>
          <p:cNvGrpSpPr/>
          <p:nvPr/>
        </p:nvGrpSpPr>
        <p:grpSpPr>
          <a:xfrm>
            <a:off x="-19017" y="202408"/>
            <a:ext cx="9180548" cy="649224"/>
            <a:chOff x="-19045" y="216550"/>
            <a:chExt cx="9180548" cy="649224"/>
          </a:xfrm>
        </p:grpSpPr>
        <p:sp>
          <p:nvSpPr>
            <p:cNvPr id="12" name="11 Serbest Form"/>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Serbest Form"/>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spd="med">
    <p:dissolve/>
  </p:transition>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tr/imgres?imgurl=http://www.frm18.net/avatars/user-20.gif?dateline=1241819325&amp;imgrefurl=http://www.frm18.net/komik-ve-enteresan-resimler/8221-matematik-ile-ilgili-karikaturler.html&amp;usg=__p6VoRsF7hLpEKPkCzoZv9Dg0B58=&amp;h=319&amp;w=200&amp;sz=25&amp;hl=tr&amp;start=18&amp;zoom=1&amp;tbnid=sQzSso_4rwVCQM:&amp;tbnh=142&amp;tbnw=89&amp;ei=clm9TaWWM87WsgaE7935BQ&amp;prev=/search?q=matematik+ile+ilgili+karikat%C3%BCrler&amp;hl=tr&amp;sa=X&amp;biw=1003&amp;bih=596&amp;tbm=isch&amp;itbs=1&amp;iact=rc&amp;dur=391&amp;page=2&amp;ndsp=15&amp;ved=1t:429,r:13,s:18&amp;tx=71&amp;ty=93"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matematiknet.com/uploads/posts/2009-05/1242797323_borel.jpg"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matematiknet.com/uploads/posts/2009-05/1242797323_borel.jp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img841.imageshack.us/img841/3158/7snfbulmaca.jp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tr/imgres?imgurl=http://img.blogcu.com/uploads/matematikcii_matematik_anabilim_daliii.gif&amp;imgrefurl=http://matematikcii.blogcu.com/matematik&amp;usg=__d3LmjnMEKaDkgaRKTOIpjNBTH9I=&amp;h=908&amp;w=1200&amp;sz=53&amp;hl=tr&amp;start=42&amp;zoom=1&amp;tbnid=Lt0WLS2gM8UnlM:&amp;tbnh=136&amp;tbnw=181&amp;ei=xVu9TfWGLMPPsgb7s5CDBg&amp;prev=/search?q=matematik+ile+ilgili+ilgin%C3%A7+resimler&amp;hl=tr&amp;sa=G&amp;biw=1003&amp;bih=596&amp;site=search&amp;tbm=isch&amp;itbs=1&amp;iact=rc&amp;page=4&amp;ndsp=15&amp;ved=1t:429,r:14,s:42&amp;tx=148&amp;ty=70"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tr/imgres?imgurl=http://img.blogcu.com/uploads/matematikcii_matematik_anabilim_daliii.gif&amp;imgrefurl=http://matematikcii.blogcu.com/matematik&amp;usg=__d3LmjnMEKaDkgaRKTOIpjNBTH9I=&amp;h=908&amp;w=1200&amp;sz=53&amp;hl=tr&amp;start=42&amp;zoom=1&amp;tbnid=Lt0WLS2gM8UnlM:&amp;tbnh=136&amp;tbnw=181&amp;ei=xVu9TfWGLMPPsgb7s5CDBg&amp;prev=/search?q=matematik+ile+ilgili+ilgin%C3%A7+resimler&amp;hl=tr&amp;sa=G&amp;biw=1003&amp;bih=596&amp;site=search&amp;tbm=isch&amp;itbs=1&amp;iact=rc&amp;page=4&amp;ndsp=15&amp;ved=1t:429,r:14,s:42&amp;tx=148&amp;ty=70"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1259632" y="5229200"/>
            <a:ext cx="6480048" cy="1296144"/>
          </a:xfrm>
        </p:spPr>
        <p:txBody>
          <a:bodyPr>
            <a:normAutofit/>
          </a:bodyPr>
          <a:lstStyle/>
          <a:p>
            <a:r>
              <a:rPr lang="tr-TR" dirty="0" smtClean="0"/>
              <a:t>Matematİk gAZETESİ</a:t>
            </a:r>
            <a:endParaRPr lang="tr-TR" dirty="0"/>
          </a:p>
        </p:txBody>
      </p:sp>
      <p:sp>
        <p:nvSpPr>
          <p:cNvPr id="3" name="2 Alt Başlık"/>
          <p:cNvSpPr>
            <a:spLocks noGrp="1"/>
          </p:cNvSpPr>
          <p:nvPr>
            <p:ph type="subTitle" idx="1"/>
          </p:nvPr>
        </p:nvSpPr>
        <p:spPr>
          <a:xfrm>
            <a:off x="1331640" y="3356992"/>
            <a:ext cx="6480048" cy="1752600"/>
          </a:xfrm>
        </p:spPr>
        <p:txBody>
          <a:bodyPr/>
          <a:lstStyle/>
          <a:p>
            <a:r>
              <a:rPr lang="tr-TR" dirty="0" smtClean="0">
                <a:solidFill>
                  <a:srgbClr val="FFC000"/>
                </a:solidFill>
              </a:rPr>
              <a:t> </a:t>
            </a:r>
            <a:endParaRPr lang="tr-TR" dirty="0">
              <a:solidFill>
                <a:srgbClr val="FFC000"/>
              </a:solidFill>
            </a:endParaRPr>
          </a:p>
        </p:txBody>
      </p:sp>
      <p:pic>
        <p:nvPicPr>
          <p:cNvPr id="4" name="3 Resim" descr="http://t2.gstatic.com/images?q=tbn:ANd9GcQoonNAg5qzwTuLqRfzDwaqPocfiL6xfBuna05EVgQ7-0WQlWp5UEsNfGw">
            <a:hlinkClick r:id="rId2"/>
          </p:cNvPr>
          <p:cNvPicPr/>
          <p:nvPr/>
        </p:nvPicPr>
        <p:blipFill>
          <a:blip r:embed="rId3" cstate="print"/>
          <a:srcRect/>
          <a:stretch>
            <a:fillRect/>
          </a:stretch>
        </p:blipFill>
        <p:spPr bwMode="invGray">
          <a:xfrm>
            <a:off x="755576" y="2132856"/>
            <a:ext cx="1584176" cy="23762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4 Bulut Belirtme Çizgisi"/>
          <p:cNvSpPr/>
          <p:nvPr/>
        </p:nvSpPr>
        <p:spPr>
          <a:xfrm>
            <a:off x="1619672" y="0"/>
            <a:ext cx="3600400" cy="223224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Merhaba sevgili okuyucularım.Şimdi MATEMATİK GAZETEMİZİ okuyalım</a:t>
            </a:r>
            <a:endParaRPr lang="tr-T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circle(in)">
                                      <p:cBhvr>
                                        <p:cTn id="3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BOREL(1871-1956)</a:t>
            </a:r>
            <a:endParaRPr lang="tr-TR" dirty="0"/>
          </a:p>
        </p:txBody>
      </p:sp>
      <p:sp>
        <p:nvSpPr>
          <p:cNvPr id="4" name="3 İçerik Yer Tutucusu"/>
          <p:cNvSpPr>
            <a:spLocks noGrp="1"/>
          </p:cNvSpPr>
          <p:nvPr>
            <p:ph sz="half" idx="1"/>
          </p:nvPr>
        </p:nvSpPr>
        <p:spPr/>
        <p:txBody>
          <a:bodyPr>
            <a:normAutofit/>
          </a:bodyPr>
          <a:lstStyle/>
          <a:p>
            <a:endParaRPr lang="tr-TR" dirty="0"/>
          </a:p>
        </p:txBody>
      </p:sp>
      <p:sp>
        <p:nvSpPr>
          <p:cNvPr id="5" name="4 İçerik Yer Tutucusu"/>
          <p:cNvSpPr>
            <a:spLocks noGrp="1"/>
          </p:cNvSpPr>
          <p:nvPr>
            <p:ph sz="half" idx="2"/>
          </p:nvPr>
        </p:nvSpPr>
        <p:spPr/>
        <p:txBody>
          <a:bodyPr>
            <a:normAutofit/>
          </a:bodyPr>
          <a:lstStyle/>
          <a:p>
            <a:r>
              <a:rPr lang="tr-TR" dirty="0" err="1" smtClean="0"/>
              <a:t>Felix</a:t>
            </a:r>
            <a:r>
              <a:rPr lang="tr-TR" dirty="0" smtClean="0"/>
              <a:t> </a:t>
            </a:r>
            <a:r>
              <a:rPr lang="tr-TR" dirty="0" err="1" smtClean="0"/>
              <a:t>Edouard</a:t>
            </a:r>
            <a:r>
              <a:rPr lang="tr-TR" dirty="0" smtClean="0"/>
              <a:t> Emil </a:t>
            </a:r>
            <a:r>
              <a:rPr lang="tr-TR" dirty="0" err="1" smtClean="0"/>
              <a:t>Borel</a:t>
            </a:r>
            <a:r>
              <a:rPr lang="tr-TR" dirty="0" smtClean="0"/>
              <a:t>; 7 Ocak 1871 günü Fransa'da Saint </a:t>
            </a:r>
            <a:r>
              <a:rPr lang="tr-TR" dirty="0" err="1" smtClean="0"/>
              <a:t>Affrique</a:t>
            </a:r>
            <a:r>
              <a:rPr lang="tr-TR" dirty="0" smtClean="0"/>
              <a:t> denen küçük bir kasabada doğdu. Babası, Protestan olan bu şehrin papazıydı. Annesi de, tüccar olan bir aileden geliyordu.</a:t>
            </a:r>
            <a:endParaRPr lang="tr-TR" dirty="0"/>
          </a:p>
        </p:txBody>
      </p:sp>
      <p:pic>
        <p:nvPicPr>
          <p:cNvPr id="6" name="5 Resim" descr="Borel (1871 - 1956)">
            <a:hlinkClick r:id="rId2"/>
          </p:cNvPr>
          <p:cNvPicPr/>
          <p:nvPr/>
        </p:nvPicPr>
        <p:blipFill>
          <a:blip r:embed="rId3" cstate="print"/>
          <a:srcRect/>
          <a:stretch>
            <a:fillRect/>
          </a:stretch>
        </p:blipFill>
        <p:spPr bwMode="auto">
          <a:xfrm>
            <a:off x="467544" y="1628800"/>
            <a:ext cx="3600400" cy="4464496"/>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35"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anim calcmode="lin" valueType="num">
                                      <p:cBhvr>
                                        <p:cTn id="20" dur="2000" fill="hold"/>
                                        <p:tgtEl>
                                          <p:spTgt spid="6"/>
                                        </p:tgtEl>
                                        <p:attrNameLst>
                                          <p:attrName>style.rotation</p:attrName>
                                        </p:attrNameLst>
                                      </p:cBhvr>
                                      <p:tavLst>
                                        <p:tav tm="0">
                                          <p:val>
                                            <p:fltVal val="720"/>
                                          </p:val>
                                        </p:tav>
                                        <p:tav tm="100000">
                                          <p:val>
                                            <p:fltVal val="0"/>
                                          </p:val>
                                        </p:tav>
                                      </p:tavLst>
                                    </p:anim>
                                    <p:anim calcmode="lin" valueType="num">
                                      <p:cBhvr>
                                        <p:cTn id="21" dur="2000" fill="hold"/>
                                        <p:tgtEl>
                                          <p:spTgt spid="6"/>
                                        </p:tgtEl>
                                        <p:attrNameLst>
                                          <p:attrName>ppt_h</p:attrName>
                                        </p:attrNameLst>
                                      </p:cBhvr>
                                      <p:tavLst>
                                        <p:tav tm="0">
                                          <p:val>
                                            <p:fltVal val="0"/>
                                          </p:val>
                                        </p:tav>
                                        <p:tav tm="100000">
                                          <p:val>
                                            <p:strVal val="#ppt_h"/>
                                          </p:val>
                                        </p:tav>
                                      </p:tavLst>
                                    </p:anim>
                                    <p:anim calcmode="lin" valueType="num">
                                      <p:cBhvr>
                                        <p:cTn id="22" dur="2000" fill="hold"/>
                                        <p:tgtEl>
                                          <p:spTgt spid="6"/>
                                        </p:tgtEl>
                                        <p:attrNameLst>
                                          <p:attrName>ppt_w</p:attrName>
                                        </p:attrNameLst>
                                      </p:cBhvr>
                                      <p:tavLst>
                                        <p:tav tm="0">
                                          <p:val>
                                            <p:fltVal val="0"/>
                                          </p:val>
                                        </p:tav>
                                        <p:tav tm="100000">
                                          <p:val>
                                            <p:strVal val="#ppt_w"/>
                                          </p:val>
                                        </p:tav>
                                      </p:tavLst>
                                    </p:anim>
                                  </p:childTnLst>
                                </p:cTn>
                              </p:par>
                            </p:childTnLst>
                          </p:cTn>
                        </p:par>
                      </p:childTnLst>
                    </p:cTn>
                  </p:par>
                  <p:par>
                    <p:cTn id="23" fill="hold">
                      <p:stCondLst>
                        <p:cond delay="indefinite"/>
                      </p:stCondLst>
                      <p:childTnLst>
                        <p:par>
                          <p:cTn id="24" fill="hold">
                            <p:stCondLst>
                              <p:cond delay="0"/>
                            </p:stCondLst>
                            <p:childTnLst>
                              <p:par>
                                <p:cTn id="25" presetID="15" presetClass="entr" presetSubtype="0" fill="hold"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 calcmode="lin" valueType="num">
                                      <p:cBhvr>
                                        <p:cTn id="2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8"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29" dur="1000" fill="hold"/>
                                        <p:tgtEl>
                                          <p:spTgt spid="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Başlık"/>
          <p:cNvSpPr>
            <a:spLocks noGrp="1"/>
          </p:cNvSpPr>
          <p:nvPr>
            <p:ph type="title"/>
          </p:nvPr>
        </p:nvSpPr>
        <p:spPr/>
        <p:txBody>
          <a:bodyPr/>
          <a:lstStyle/>
          <a:p>
            <a:r>
              <a:rPr lang="tr-TR" dirty="0" smtClean="0"/>
              <a:t>BOREL(1871-1956)</a:t>
            </a:r>
            <a:endParaRPr lang="tr-TR" dirty="0"/>
          </a:p>
        </p:txBody>
      </p:sp>
      <p:sp>
        <p:nvSpPr>
          <p:cNvPr id="6" name="5 İçerik Yer Tutucusu"/>
          <p:cNvSpPr>
            <a:spLocks noGrp="1"/>
          </p:cNvSpPr>
          <p:nvPr>
            <p:ph idx="1"/>
          </p:nvPr>
        </p:nvSpPr>
        <p:spPr/>
        <p:txBody>
          <a:bodyPr/>
          <a:lstStyle/>
          <a:p>
            <a:r>
              <a:rPr lang="tr-TR" dirty="0" err="1" smtClean="0"/>
              <a:t>Borel</a:t>
            </a:r>
            <a:r>
              <a:rPr lang="tr-TR" dirty="0" smtClean="0"/>
              <a:t> ilk önce, 1889 yılında </a:t>
            </a:r>
            <a:r>
              <a:rPr lang="tr-TR" dirty="0" err="1" smtClean="0"/>
              <a:t>Ecole</a:t>
            </a:r>
            <a:r>
              <a:rPr lang="tr-TR" dirty="0" smtClean="0"/>
              <a:t> Normale girdi. Bu okulu bitirince, </a:t>
            </a:r>
            <a:r>
              <a:rPr lang="tr-TR" dirty="0" err="1" smtClean="0"/>
              <a:t>Linne</a:t>
            </a:r>
            <a:r>
              <a:rPr lang="tr-TR" dirty="0" smtClean="0"/>
              <a:t> Üniversitesinde, </a:t>
            </a:r>
            <a:r>
              <a:rPr lang="tr-TR" dirty="0" err="1" smtClean="0"/>
              <a:t>Ecole</a:t>
            </a:r>
            <a:r>
              <a:rPr lang="tr-TR" dirty="0" smtClean="0"/>
              <a:t> </a:t>
            </a:r>
            <a:r>
              <a:rPr lang="tr-TR" dirty="0" err="1" smtClean="0"/>
              <a:t>Normale'de</a:t>
            </a:r>
            <a:r>
              <a:rPr lang="tr-TR" dirty="0" smtClean="0"/>
              <a:t> ve </a:t>
            </a:r>
            <a:r>
              <a:rPr lang="tr-TR" dirty="0" err="1" smtClean="0"/>
              <a:t>Sorbonne'da</a:t>
            </a:r>
            <a:r>
              <a:rPr lang="tr-TR" dirty="0" smtClean="0"/>
              <a:t> matematik dersleri verdi. </a:t>
            </a:r>
            <a:endParaRPr lang="tr-TR" dirty="0"/>
          </a:p>
        </p:txBody>
      </p:sp>
      <p:sp>
        <p:nvSpPr>
          <p:cNvPr id="7" name="6 Dikdörtgen"/>
          <p:cNvSpPr/>
          <p:nvPr/>
        </p:nvSpPr>
        <p:spPr>
          <a:xfrm>
            <a:off x="3131840" y="4437112"/>
            <a:ext cx="28777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5400" b="1" cap="none" spc="0" dirty="0" smtClean="0">
                <a:ln w="11430"/>
                <a:solidFill>
                  <a:srgbClr val="FFFF00"/>
                </a:solidFill>
                <a:effectLst>
                  <a:glow rad="139700">
                    <a:schemeClr val="accent5">
                      <a:satMod val="175000"/>
                      <a:alpha val="40000"/>
                    </a:schemeClr>
                  </a:glow>
                  <a:outerShdw blurRad="60007" dist="200025" dir="15000000" sy="30000" kx="-1800000" algn="bl" rotWithShape="0">
                    <a:prstClr val="black">
                      <a:alpha val="32000"/>
                    </a:prstClr>
                  </a:outerShdw>
                  <a:reflection blurRad="6350" stA="55000" endA="50" endPos="85000" dir="5400000" sy="-100000" algn="bl" rotWithShape="0"/>
                </a:effectLst>
              </a:rPr>
              <a:t> 1  2 3  4</a:t>
            </a:r>
            <a:endParaRPr lang="tr-TR" sz="5400" b="1" cap="none" spc="0" dirty="0">
              <a:ln w="11430"/>
              <a:solidFill>
                <a:srgbClr val="FFFF00"/>
              </a:solidFill>
              <a:effectLst>
                <a:glow rad="139700">
                  <a:schemeClr val="accent5">
                    <a:satMod val="175000"/>
                    <a:alpha val="40000"/>
                  </a:schemeClr>
                </a:glow>
                <a:outerShdw blurRad="60007" dist="200025" dir="15000000" sy="30000" kx="-1800000" algn="bl" rotWithShape="0">
                  <a:prstClr val="black">
                    <a:alpha val="32000"/>
                  </a:prstClr>
                </a:outerShdw>
                <a:reflection blurRad="6350" stA="55000" endA="50" endPos="85000" dir="5400000" sy="-100000" algn="bl" rotWithShape="0"/>
              </a:effectLst>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strVal val="#ppt_w*2.5"/>
                                          </p:val>
                                        </p:tav>
                                        <p:tav tm="100000">
                                          <p:val>
                                            <p:strVal val="#ppt_w"/>
                                          </p:val>
                                        </p:tav>
                                      </p:tavLst>
                                    </p:anim>
                                    <p:anim calcmode="lin" valueType="num">
                                      <p:cBhvr>
                                        <p:cTn id="8" dur="2000" fill="hold"/>
                                        <p:tgtEl>
                                          <p:spTgt spid="5"/>
                                        </p:tgtEl>
                                        <p:attrNameLst>
                                          <p:attrName>ppt_h</p:attrName>
                                        </p:attrNameLst>
                                      </p:cBhvr>
                                      <p:tavLst>
                                        <p:tav tm="0">
                                          <p:val>
                                            <p:strVal val="#ppt_h*0.01"/>
                                          </p:val>
                                        </p:tav>
                                        <p:tav tm="100000">
                                          <p:val>
                                            <p:strVal val="#ppt_h"/>
                                          </p:val>
                                        </p:tav>
                                      </p:tavLst>
                                    </p:anim>
                                    <p:anim calcmode="lin" valueType="num">
                                      <p:cBhvr>
                                        <p:cTn id="9" dur="2000" fill="hold"/>
                                        <p:tgtEl>
                                          <p:spTgt spid="5"/>
                                        </p:tgtEl>
                                        <p:attrNameLst>
                                          <p:attrName>ppt_x</p:attrName>
                                        </p:attrNameLst>
                                      </p:cBhvr>
                                      <p:tavLst>
                                        <p:tav tm="0">
                                          <p:val>
                                            <p:strVal val="#ppt_x"/>
                                          </p:val>
                                        </p:tav>
                                        <p:tav tm="100000">
                                          <p:val>
                                            <p:strVal val="#ppt_x"/>
                                          </p:val>
                                        </p:tav>
                                      </p:tavLst>
                                    </p:anim>
                                    <p:anim calcmode="lin" valueType="num">
                                      <p:cBhvr>
                                        <p:cTn id="10" dur="2000" fill="hold"/>
                                        <p:tgtEl>
                                          <p:spTgt spid="5"/>
                                        </p:tgtEl>
                                        <p:attrNameLst>
                                          <p:attrName>ppt_y</p:attrName>
                                        </p:attrNameLst>
                                      </p:cBhvr>
                                      <p:tavLst>
                                        <p:tav tm="0">
                                          <p:val>
                                            <p:strVal val="#ppt_h+1"/>
                                          </p:val>
                                        </p:tav>
                                        <p:tav tm="100000">
                                          <p:val>
                                            <p:strVal val="#ppt_y"/>
                                          </p:val>
                                        </p:tav>
                                      </p:tavLst>
                                    </p:anim>
                                    <p:animEffect transition="in" filter="fade">
                                      <p:cBhvr>
                                        <p:cTn id="11" dur="2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p:cTn id="16" dur="500" fill="hold"/>
                                        <p:tgtEl>
                                          <p:spTgt spid="6">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6">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BOREL(1871-1956)</a:t>
            </a:r>
            <a:endParaRPr lang="tr-TR" dirty="0"/>
          </a:p>
        </p:txBody>
      </p:sp>
      <p:sp>
        <p:nvSpPr>
          <p:cNvPr id="3" name="2 İçerik Yer Tutucusu"/>
          <p:cNvSpPr>
            <a:spLocks noGrp="1"/>
          </p:cNvSpPr>
          <p:nvPr>
            <p:ph idx="1"/>
          </p:nvPr>
        </p:nvSpPr>
        <p:spPr/>
        <p:txBody>
          <a:bodyPr>
            <a:normAutofit/>
          </a:bodyPr>
          <a:lstStyle/>
          <a:p>
            <a:r>
              <a:rPr lang="tr-TR" dirty="0" smtClean="0"/>
              <a:t>Analiz ve olasılıklar kuramında oldukça önemli keşiflerde bulundu. Aynı zamanda, oyunlar kuramının kurucusu kabul edilir. Üç yüzün üzerinde ilmi makalesi yayınlandı. . Bu makalelerin her biri bir çığır açacak niteliktedir. Bunların içinde en önemlilerinden biri analizde çok iyi bilinen ve çok kullanılan </a:t>
            </a:r>
            <a:r>
              <a:rPr lang="tr-TR" dirty="0" err="1" smtClean="0"/>
              <a:t>Heine</a:t>
            </a:r>
            <a:r>
              <a:rPr lang="tr-TR" dirty="0" smtClean="0"/>
              <a:t>-</a:t>
            </a:r>
            <a:r>
              <a:rPr lang="tr-TR" dirty="0" err="1" smtClean="0"/>
              <a:t>Borel</a:t>
            </a:r>
            <a:r>
              <a:rPr lang="tr-TR" dirty="0" smtClean="0"/>
              <a:t> teoremidir. Bu sonuç, </a:t>
            </a:r>
            <a:r>
              <a:rPr lang="tr-TR" dirty="0" err="1" smtClean="0"/>
              <a:t>Borel</a:t>
            </a:r>
            <a:r>
              <a:rPr lang="tr-TR" dirty="0" smtClean="0"/>
              <a:t> tarafından hazırlanan ünlü tezinin bir parçasıdır. </a:t>
            </a:r>
            <a:r>
              <a:rPr lang="tr-TR" dirty="0" err="1" smtClean="0"/>
              <a:t>Borel</a:t>
            </a:r>
            <a:r>
              <a:rPr lang="tr-TR" dirty="0" smtClean="0"/>
              <a:t>, aynı zamanda </a:t>
            </a:r>
            <a:r>
              <a:rPr lang="tr-TR" dirty="0" err="1" smtClean="0"/>
              <a:t>Lebesgue</a:t>
            </a:r>
            <a:r>
              <a:rPr lang="tr-TR" dirty="0" smtClean="0"/>
              <a:t> </a:t>
            </a:r>
            <a:endParaRPr lang="tr-TR" dirty="0"/>
          </a:p>
        </p:txBody>
      </p:sp>
      <p:pic>
        <p:nvPicPr>
          <p:cNvPr id="4" name="3 Resim" descr="Borel (1871 - 1956)">
            <a:hlinkClick r:id="rId2"/>
          </p:cNvPr>
          <p:cNvPicPr/>
          <p:nvPr/>
        </p:nvPicPr>
        <p:blipFill>
          <a:blip r:embed="rId3" cstate="print"/>
          <a:srcRect/>
          <a:stretch>
            <a:fillRect/>
          </a:stretch>
        </p:blipFill>
        <p:spPr bwMode="auto">
          <a:xfrm>
            <a:off x="7452320" y="476672"/>
            <a:ext cx="1080120" cy="1512168"/>
          </a:xfrm>
          <a:prstGeom prst="ellipse">
            <a:avLst/>
          </a:prstGeom>
          <a:ln w="63500" cap="rnd">
            <a:solidFill>
              <a:srgbClr val="333333"/>
            </a:solidFill>
          </a:ln>
          <a:effectLst>
            <a:outerShdw blurRad="381000" dist="292100" dir="5400000" sx="-80000" sy="-18000" rotWithShape="0">
              <a:srgbClr val="000000">
                <a:alpha val="22000"/>
              </a:srgbClr>
            </a:outerShdw>
            <a:reflection blurRad="6350" stA="50000" endA="300" endPos="90000" dir="5400000" sy="-100000" algn="bl" rotWithShape="0"/>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395536" y="274638"/>
            <a:ext cx="7529264" cy="1143000"/>
          </a:xfrm>
        </p:spPr>
        <p:txBody>
          <a:bodyPr/>
          <a:lstStyle/>
          <a:p>
            <a:r>
              <a:rPr lang="tr-TR" dirty="0" smtClean="0"/>
              <a:t>MATEMATİK</a:t>
            </a:r>
            <a:endParaRPr lang="tr-TR" dirty="0"/>
          </a:p>
        </p:txBody>
      </p:sp>
      <p:sp>
        <p:nvSpPr>
          <p:cNvPr id="3" name="2 İçerik Yer Tutucusu"/>
          <p:cNvSpPr>
            <a:spLocks noGrp="1"/>
          </p:cNvSpPr>
          <p:nvPr>
            <p:ph idx="1"/>
          </p:nvPr>
        </p:nvSpPr>
        <p:spPr/>
        <p:txBody>
          <a:bodyPr>
            <a:normAutofit/>
          </a:bodyPr>
          <a:lstStyle/>
          <a:p>
            <a:r>
              <a:rPr lang="tr-TR" dirty="0" smtClean="0"/>
              <a:t>İşaret, sembol konuşan dili </a:t>
            </a:r>
            <a:br>
              <a:rPr lang="tr-TR" dirty="0" smtClean="0"/>
            </a:br>
            <a:r>
              <a:rPr lang="tr-TR" dirty="0" smtClean="0"/>
              <a:t>Çözüme varır, oldukça seri </a:t>
            </a:r>
            <a:br>
              <a:rPr lang="tr-TR" dirty="0" smtClean="0"/>
            </a:br>
            <a:r>
              <a:rPr lang="tr-TR" dirty="0" smtClean="0"/>
              <a:t>Bilimlerin içinde başat yeri, </a:t>
            </a:r>
            <a:br>
              <a:rPr lang="tr-TR" dirty="0" smtClean="0"/>
            </a:br>
            <a:r>
              <a:rPr lang="tr-TR" dirty="0" smtClean="0"/>
              <a:t>Matematiktir, Matematik… </a:t>
            </a:r>
          </a:p>
          <a:p>
            <a:endParaRPr lang="tr-TR" dirty="0" smtClean="0"/>
          </a:p>
          <a:p>
            <a:r>
              <a:rPr lang="tr-TR" dirty="0" smtClean="0"/>
              <a:t>Farklı, ayrık ve denk küme </a:t>
            </a:r>
            <a:br>
              <a:rPr lang="tr-TR" dirty="0" smtClean="0"/>
            </a:br>
            <a:r>
              <a:rPr lang="tr-TR" dirty="0" smtClean="0"/>
              <a:t>Elemana canlı, cansız deme </a:t>
            </a:r>
            <a:br>
              <a:rPr lang="tr-TR" dirty="0" smtClean="0"/>
            </a:br>
            <a:r>
              <a:rPr lang="tr-TR" dirty="0" smtClean="0"/>
              <a:t>Yoksa yanar gidersin güme, </a:t>
            </a:r>
            <a:br>
              <a:rPr lang="tr-TR" dirty="0" smtClean="0"/>
            </a:br>
            <a:r>
              <a:rPr lang="tr-TR" dirty="0" smtClean="0"/>
              <a:t>Matematiktir, Matematik… </a:t>
            </a:r>
            <a:br>
              <a:rPr lang="tr-TR" dirty="0" smtClean="0"/>
            </a:br>
            <a:endParaRPr lang="tr-TR" dirty="0"/>
          </a:p>
        </p:txBody>
      </p:sp>
      <p:pic>
        <p:nvPicPr>
          <p:cNvPr id="35842" name="Picture 2" descr="http://t3.gstatic.com/images?q=tbn:ANd9GcR1j8szBlMQTos7vFm-iZrDffCH-dqrq_mE-B5oyAJv3JS_5zoBBA"/>
          <p:cNvPicPr>
            <a:picLocks noChangeAspect="1" noChangeArrowheads="1"/>
          </p:cNvPicPr>
          <p:nvPr/>
        </p:nvPicPr>
        <p:blipFill>
          <a:blip r:embed="rId2" cstate="print"/>
          <a:srcRect/>
          <a:stretch>
            <a:fillRect/>
          </a:stretch>
        </p:blipFill>
        <p:spPr bwMode="auto">
          <a:xfrm>
            <a:off x="5724128" y="836712"/>
            <a:ext cx="3096344" cy="2232248"/>
          </a:xfrm>
          <a:prstGeom prst="rect">
            <a:avLst/>
          </a:prstGeom>
          <a:noFill/>
          <a:effectLst>
            <a:reflection blurRad="6350" stA="50000" endA="300" endPos="90000" dir="5400000" sy="-100000" algn="bl" rotWithShape="0"/>
          </a:effectLst>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1" presetClass="entr" presetSubtype="0" fill="hold" nodeType="clickEffect">
                                  <p:stCondLst>
                                    <p:cond delay="0"/>
                                  </p:stCondLst>
                                  <p:iterate type="lt">
                                    <p:tmPct val="5000"/>
                                  </p:iterate>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7"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9" dur="10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iterate type="lt">
                                    <p:tmPct val="5000"/>
                                  </p:iterate>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p:cTn id="24"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5"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7"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MATEMATİK</a:t>
            </a:r>
            <a:endParaRPr lang="tr-TR" dirty="0"/>
          </a:p>
        </p:txBody>
      </p:sp>
      <p:sp>
        <p:nvSpPr>
          <p:cNvPr id="3" name="2 İçerik Yer Tutucusu"/>
          <p:cNvSpPr>
            <a:spLocks noGrp="1"/>
          </p:cNvSpPr>
          <p:nvPr>
            <p:ph idx="1"/>
          </p:nvPr>
        </p:nvSpPr>
        <p:spPr/>
        <p:txBody>
          <a:bodyPr>
            <a:normAutofit lnSpcReduction="10000"/>
          </a:bodyPr>
          <a:lstStyle/>
          <a:p>
            <a:r>
              <a:rPr lang="tr-TR" dirty="0" smtClean="0"/>
              <a:t>On altı bölü sekiz ikiye eşit, </a:t>
            </a:r>
            <a:br>
              <a:rPr lang="tr-TR" dirty="0" smtClean="0"/>
            </a:br>
            <a:r>
              <a:rPr lang="tr-TR" dirty="0" smtClean="0"/>
              <a:t>Sayılar dünyası bolca çeşit, </a:t>
            </a:r>
            <a:br>
              <a:rPr lang="tr-TR" dirty="0" smtClean="0"/>
            </a:br>
            <a:r>
              <a:rPr lang="tr-TR" dirty="0" smtClean="0"/>
              <a:t>Ardı sıra gelir; türev, limit </a:t>
            </a:r>
            <a:br>
              <a:rPr lang="tr-TR" dirty="0" smtClean="0"/>
            </a:br>
            <a:r>
              <a:rPr lang="tr-TR" dirty="0" smtClean="0"/>
              <a:t>Matematiktir, Matematik… </a:t>
            </a:r>
          </a:p>
          <a:p>
            <a:endParaRPr lang="tr-TR" dirty="0" smtClean="0"/>
          </a:p>
          <a:p>
            <a:r>
              <a:rPr lang="tr-TR" dirty="0" smtClean="0"/>
              <a:t>Nokta tanımı neden belirsiz? </a:t>
            </a:r>
            <a:br>
              <a:rPr lang="tr-TR" dirty="0" smtClean="0"/>
            </a:br>
            <a:r>
              <a:rPr lang="tr-TR" dirty="0" smtClean="0"/>
              <a:t>Açı, üçgen verilemez şekilsiz </a:t>
            </a:r>
            <a:br>
              <a:rPr lang="tr-TR" dirty="0" smtClean="0"/>
            </a:br>
            <a:r>
              <a:rPr lang="tr-TR" dirty="0" smtClean="0"/>
              <a:t>Uzayı nasıl anlarız düzlemsiz? </a:t>
            </a:r>
            <a:br>
              <a:rPr lang="tr-TR" dirty="0" smtClean="0"/>
            </a:br>
            <a:r>
              <a:rPr lang="tr-TR" dirty="0" smtClean="0"/>
              <a:t>Matematiktir, Matematik… </a:t>
            </a:r>
            <a:br>
              <a:rPr lang="tr-TR" dirty="0" smtClean="0"/>
            </a:br>
            <a:r>
              <a:rPr lang="tr-TR" dirty="0" smtClean="0"/>
              <a:t/>
            </a:r>
            <a:br>
              <a:rPr lang="tr-TR" dirty="0" smtClean="0"/>
            </a:br>
            <a:endParaRPr lang="tr-TR" dirty="0"/>
          </a:p>
        </p:txBody>
      </p:sp>
      <p:pic>
        <p:nvPicPr>
          <p:cNvPr id="5" name="Picture 2" descr="http://t2.gstatic.com/images?q=tbn:ANd9GcT-QjZRCouXpol5iOMUTDBDnfVoO0iR2z3o-IjL9IpmNUijEryhVg"/>
          <p:cNvPicPr>
            <a:picLocks noChangeAspect="1" noChangeArrowheads="1"/>
          </p:cNvPicPr>
          <p:nvPr/>
        </p:nvPicPr>
        <p:blipFill>
          <a:blip r:embed="rId2" cstate="print"/>
          <a:srcRect/>
          <a:stretch>
            <a:fillRect/>
          </a:stretch>
        </p:blipFill>
        <p:spPr bwMode="auto">
          <a:xfrm>
            <a:off x="5868144" y="2708920"/>
            <a:ext cx="2457450" cy="185737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MATEMATİK</a:t>
            </a:r>
            <a:endParaRPr lang="tr-TR" dirty="0"/>
          </a:p>
        </p:txBody>
      </p:sp>
      <p:sp>
        <p:nvSpPr>
          <p:cNvPr id="3" name="2 İçerik Yer Tutucusu"/>
          <p:cNvSpPr>
            <a:spLocks noGrp="1"/>
          </p:cNvSpPr>
          <p:nvPr>
            <p:ph idx="1"/>
          </p:nvPr>
        </p:nvSpPr>
        <p:spPr/>
        <p:txBody>
          <a:bodyPr>
            <a:normAutofit/>
          </a:bodyPr>
          <a:lstStyle/>
          <a:p>
            <a:r>
              <a:rPr lang="tr-TR" dirty="0" smtClean="0"/>
              <a:t>Çevresi, alanı sonrası hacim </a:t>
            </a:r>
            <a:br>
              <a:rPr lang="tr-TR" dirty="0" smtClean="0"/>
            </a:br>
            <a:r>
              <a:rPr lang="tr-TR" dirty="0" smtClean="0"/>
              <a:t>İşleme uygun düşmeli çizim, </a:t>
            </a:r>
            <a:br>
              <a:rPr lang="tr-TR" dirty="0" smtClean="0"/>
            </a:br>
            <a:r>
              <a:rPr lang="tr-TR" dirty="0" smtClean="0"/>
              <a:t>Denklem kurar yapar seçim, </a:t>
            </a:r>
            <a:br>
              <a:rPr lang="tr-TR" dirty="0" smtClean="0"/>
            </a:br>
            <a:r>
              <a:rPr lang="tr-TR" dirty="0" smtClean="0"/>
              <a:t>Matematiktir, Matematik… </a:t>
            </a:r>
          </a:p>
          <a:p>
            <a:endParaRPr lang="tr-TR" dirty="0" smtClean="0"/>
          </a:p>
          <a:p>
            <a:r>
              <a:rPr lang="tr-TR" dirty="0" smtClean="0"/>
              <a:t>Çember, daire, kirişten yaya </a:t>
            </a:r>
            <a:br>
              <a:rPr lang="tr-TR" dirty="0" smtClean="0"/>
            </a:br>
            <a:r>
              <a:rPr lang="tr-TR" dirty="0" smtClean="0"/>
              <a:t>Teknik gelişti, insan gitti aya </a:t>
            </a:r>
            <a:br>
              <a:rPr lang="tr-TR" dirty="0" smtClean="0"/>
            </a:br>
            <a:r>
              <a:rPr lang="tr-TR" dirty="0" smtClean="0"/>
              <a:t>İyi bakarsan köprüye, binaya </a:t>
            </a:r>
            <a:br>
              <a:rPr lang="tr-TR" dirty="0" smtClean="0"/>
            </a:br>
            <a:r>
              <a:rPr lang="tr-TR" dirty="0" smtClean="0"/>
              <a:t>Matematiktir, Matematik… </a:t>
            </a:r>
            <a:br>
              <a:rPr lang="tr-TR" dirty="0" smtClean="0"/>
            </a:br>
            <a:endParaRPr lang="tr-TR" dirty="0"/>
          </a:p>
        </p:txBody>
      </p:sp>
      <p:pic>
        <p:nvPicPr>
          <p:cNvPr id="33794" name="Picture 2" descr="http://t3.gstatic.com/images?q=tbn:ANd9GcSVgddZFQoP-EsJ6KH-u8afIHSyMwJer4LX02AI9dFIfwtn0wi8"/>
          <p:cNvPicPr>
            <a:picLocks noChangeAspect="1" noChangeArrowheads="1"/>
          </p:cNvPicPr>
          <p:nvPr/>
        </p:nvPicPr>
        <p:blipFill>
          <a:blip r:embed="rId2" cstate="print">
            <a:biLevel thresh="50000"/>
            <a:lum bright="-10000" contrast="10000"/>
          </a:blip>
          <a:srcRect/>
          <a:stretch>
            <a:fillRect/>
          </a:stretch>
        </p:blipFill>
        <p:spPr bwMode="auto">
          <a:xfrm>
            <a:off x="5857130" y="1844824"/>
            <a:ext cx="2099245" cy="2478278"/>
          </a:xfrm>
          <a:prstGeom prst="rect">
            <a:avLst/>
          </a:prstGeom>
          <a:noFill/>
          <a:ln w="6350">
            <a:solidFill>
              <a:schemeClr val="accent1">
                <a:lumMod val="75000"/>
              </a:schemeClr>
            </a:solidFill>
          </a:ln>
          <a:scene3d>
            <a:camera prst="isometricOffAxis2Left"/>
            <a:lightRig rig="threePt" dir="t"/>
          </a:scene3d>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MATEMATİK</a:t>
            </a:r>
            <a:endParaRPr lang="tr-TR" dirty="0"/>
          </a:p>
        </p:txBody>
      </p:sp>
      <p:sp>
        <p:nvSpPr>
          <p:cNvPr id="3" name="2 İçerik Yer Tutucusu"/>
          <p:cNvSpPr>
            <a:spLocks noGrp="1"/>
          </p:cNvSpPr>
          <p:nvPr>
            <p:ph idx="1"/>
          </p:nvPr>
        </p:nvSpPr>
        <p:spPr/>
        <p:txBody>
          <a:bodyPr>
            <a:normAutofit/>
          </a:bodyPr>
          <a:lstStyle/>
          <a:p>
            <a:r>
              <a:rPr lang="tr-TR" dirty="0" smtClean="0"/>
              <a:t>Eğri ile doğrunun ince arası, </a:t>
            </a:r>
            <a:br>
              <a:rPr lang="tr-TR" dirty="0" smtClean="0"/>
            </a:br>
            <a:r>
              <a:rPr lang="tr-TR" dirty="0" smtClean="0"/>
              <a:t>Sıfır buluşsa, önemli Pi Sayısı </a:t>
            </a:r>
            <a:br>
              <a:rPr lang="tr-TR" dirty="0" smtClean="0"/>
            </a:br>
            <a:r>
              <a:rPr lang="tr-TR" dirty="0" smtClean="0"/>
              <a:t>Katkı sunmaz mı Arf Halkası? </a:t>
            </a:r>
            <a:br>
              <a:rPr lang="tr-TR" dirty="0" smtClean="0"/>
            </a:br>
            <a:r>
              <a:rPr lang="tr-TR" dirty="0" smtClean="0"/>
              <a:t>Matematiktir, Matematik… </a:t>
            </a:r>
          </a:p>
          <a:p>
            <a:endParaRPr lang="tr-TR" dirty="0" smtClean="0"/>
          </a:p>
          <a:p>
            <a:r>
              <a:rPr lang="tr-TR" dirty="0" smtClean="0"/>
              <a:t>Ulusoy’um, sözü fazla uzatma </a:t>
            </a:r>
            <a:br>
              <a:rPr lang="tr-TR" dirty="0" smtClean="0"/>
            </a:br>
            <a:r>
              <a:rPr lang="tr-TR" dirty="0" smtClean="0"/>
              <a:t>İçimizi, dışımızı iyice karatma </a:t>
            </a:r>
            <a:br>
              <a:rPr lang="tr-TR" dirty="0" smtClean="0"/>
            </a:br>
            <a:r>
              <a:rPr lang="tr-TR" dirty="0" smtClean="0"/>
              <a:t>Sanat alanında özgün yaratma, </a:t>
            </a:r>
            <a:br>
              <a:rPr lang="tr-TR" dirty="0" smtClean="0"/>
            </a:br>
            <a:r>
              <a:rPr lang="tr-TR" dirty="0" smtClean="0"/>
              <a:t>Matematiktir, Matematik…</a:t>
            </a:r>
            <a:br>
              <a:rPr lang="tr-TR" dirty="0" smtClean="0"/>
            </a:br>
            <a:r>
              <a:rPr lang="tr-TR" dirty="0" smtClean="0"/>
              <a:t>                 </a:t>
            </a:r>
            <a:r>
              <a:rPr lang="tr-TR" dirty="0" smtClean="0">
                <a:solidFill>
                  <a:srgbClr val="FFC000"/>
                </a:solidFill>
              </a:rPr>
              <a:t>MEVLANİ ULUSOY</a:t>
            </a:r>
            <a:endParaRPr lang="tr-TR"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3"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plus(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diamond(in)">
                                      <p:cBhvr>
                                        <p:cTn id="19"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sp>
        <p:nvSpPr>
          <p:cNvPr id="3" name="2 İçerik Yer Tutucusu"/>
          <p:cNvSpPr>
            <a:spLocks noGrp="1"/>
          </p:cNvSpPr>
          <p:nvPr>
            <p:ph idx="1"/>
          </p:nvPr>
        </p:nvSpPr>
        <p:spPr/>
        <p:txBody>
          <a:bodyPr/>
          <a:lstStyle/>
          <a:p>
            <a:endParaRPr lang="tr-TR" dirty="0"/>
          </a:p>
        </p:txBody>
      </p:sp>
      <p:pic>
        <p:nvPicPr>
          <p:cNvPr id="4" name="3 Resim" descr="http://img841.imageshack.us/img841/3158/7snfbulmaca.jpg">
            <a:hlinkClick r:id="rId2"/>
          </p:cNvPr>
          <p:cNvPicPr/>
          <p:nvPr/>
        </p:nvPicPr>
        <p:blipFill>
          <a:blip r:embed="rId3" cstate="print"/>
          <a:srcRect/>
          <a:stretch>
            <a:fillRect/>
          </a:stretch>
        </p:blipFill>
        <p:spPr bwMode="auto">
          <a:xfrm>
            <a:off x="0" y="1"/>
            <a:ext cx="9144000" cy="6857999"/>
          </a:xfrm>
          <a:prstGeom prst="rect">
            <a:avLst/>
          </a:prstGeom>
          <a:ln>
            <a:noFill/>
          </a:ln>
          <a:effectLst>
            <a:outerShdw blurRad="292100" dist="139700" dir="2700000" algn="tl" rotWithShape="0">
              <a:srgbClr val="333333">
                <a:alpha val="65000"/>
              </a:srgbClr>
            </a:outerShdw>
          </a:effectLst>
        </p:spPr>
      </p:pic>
      <p:sp>
        <p:nvSpPr>
          <p:cNvPr id="5" name="4 Dikdörtgen"/>
          <p:cNvSpPr/>
          <p:nvPr/>
        </p:nvSpPr>
        <p:spPr>
          <a:xfrm>
            <a:off x="4139952" y="5805265"/>
            <a:ext cx="5004048" cy="923330"/>
          </a:xfrm>
          <a:prstGeom prst="rect">
            <a:avLst/>
          </a:prstGeom>
          <a:noFill/>
        </p:spPr>
        <p:txBody>
          <a:bodyPr wrap="square" lIns="91440" tIns="45720" rIns="91440" bIns="45720">
            <a:spAutoFit/>
          </a:bodyPr>
          <a:lstStyle/>
          <a:p>
            <a:pPr algn="ctr"/>
            <a:r>
              <a:rPr lang="tr-TR"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tr-TR" sz="2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HAZIRLAYAN:ZAFER GÜVEN</a:t>
            </a:r>
            <a:endParaRPr lang="tr-TR"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Başlık"/>
          <p:cNvSpPr>
            <a:spLocks noGrp="1"/>
          </p:cNvSpPr>
          <p:nvPr>
            <p:ph type="title"/>
          </p:nvPr>
        </p:nvSpPr>
        <p:spPr/>
        <p:txBody>
          <a:bodyPr/>
          <a:lstStyle/>
          <a:p>
            <a:r>
              <a:rPr lang="tr-TR" dirty="0" smtClean="0"/>
              <a:t>BULMACANIN SORULARI</a:t>
            </a:r>
            <a:endParaRPr lang="tr-TR" dirty="0"/>
          </a:p>
        </p:txBody>
      </p:sp>
      <p:sp>
        <p:nvSpPr>
          <p:cNvPr id="6" name="5 İçerik Yer Tutucusu"/>
          <p:cNvSpPr>
            <a:spLocks noGrp="1"/>
          </p:cNvSpPr>
          <p:nvPr>
            <p:ph idx="1"/>
          </p:nvPr>
        </p:nvSpPr>
        <p:spPr/>
        <p:txBody>
          <a:bodyPr>
            <a:normAutofit fontScale="85000" lnSpcReduction="20000"/>
          </a:bodyPr>
          <a:lstStyle/>
          <a:p>
            <a:r>
              <a:rPr lang="tr-TR" dirty="0" smtClean="0"/>
              <a:t>1)Köşeleri ortak,kenarları ise zıt yönlü açılara verilen isim.</a:t>
            </a:r>
            <a:br>
              <a:rPr lang="tr-TR" dirty="0" smtClean="0"/>
            </a:br>
            <a:r>
              <a:rPr lang="tr-TR" dirty="0" smtClean="0"/>
              <a:t>2)Köşesi çemberin merkezinde yer alan açıya verilen ad.</a:t>
            </a:r>
            <a:br>
              <a:rPr lang="tr-TR" dirty="0" smtClean="0"/>
            </a:br>
            <a:r>
              <a:rPr lang="tr-TR" dirty="0" smtClean="0"/>
              <a:t>3)Çemberin (dairenin) merkezini çemberin üzerinde bir noktaya birleştiren doğru parçasına verilen isim.</a:t>
            </a:r>
            <a:br>
              <a:rPr lang="tr-TR" dirty="0" smtClean="0"/>
            </a:br>
            <a:r>
              <a:rPr lang="tr-TR" dirty="0" smtClean="0"/>
              <a:t>4)Bir doğru parçasını eş 2 parçaya ayıran ve doğru parçasına dik olan geometrik parça.</a:t>
            </a:r>
            <a:br>
              <a:rPr lang="tr-TR" dirty="0" smtClean="0"/>
            </a:br>
            <a:r>
              <a:rPr lang="tr-TR" dirty="0" smtClean="0"/>
              <a:t>5)Çemberin merkezinden geçen en uzun kiriş.</a:t>
            </a:r>
            <a:br>
              <a:rPr lang="tr-TR" dirty="0" smtClean="0"/>
            </a:br>
            <a:r>
              <a:rPr lang="tr-TR" dirty="0" smtClean="0"/>
              <a:t>6)İçinde bilinmeyen ve eşitlik bulunan harfli ifadelere verilen isim.</a:t>
            </a:r>
            <a:br>
              <a:rPr lang="tr-TR" dirty="0" smtClean="0"/>
            </a:br>
            <a:r>
              <a:rPr lang="tr-TR" dirty="0" smtClean="0"/>
              <a:t>7)Bir cebirsel ifadede harfin önünde yer alan sayı.</a:t>
            </a:r>
            <a:br>
              <a:rPr lang="tr-TR" dirty="0" smtClean="0"/>
            </a:br>
            <a:r>
              <a:rPr lang="tr-TR" dirty="0" smtClean="0"/>
              <a:t>8)Çember üzerindeki iki noktayı birleştiren doğru parçası.</a:t>
            </a:r>
            <a:br>
              <a:rPr lang="tr-TR" dirty="0" smtClean="0"/>
            </a:br>
            <a:r>
              <a:rPr lang="tr-TR" dirty="0" smtClean="0"/>
              <a:t>9)Matematikte toplam ve çıkarma işaretleri ile ayrılan her bir parça.</a:t>
            </a:r>
            <a:br>
              <a:rPr lang="tr-TR" dirty="0" smtClean="0"/>
            </a:br>
            <a:r>
              <a:rPr lang="tr-TR" dirty="0" smtClean="0"/>
              <a:t>10)Çemberin üzerindeki iki nokta arasında kalan parçanın adı.</a:t>
            </a:r>
            <a:br>
              <a:rPr lang="tr-TR" dirty="0" smtClean="0"/>
            </a:br>
            <a:endParaRPr lang="tr-TR"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BULMACANIN SORULARI</a:t>
            </a:r>
            <a:endParaRPr lang="tr-TR" dirty="0"/>
          </a:p>
        </p:txBody>
      </p:sp>
      <p:sp>
        <p:nvSpPr>
          <p:cNvPr id="3" name="2 İçerik Yer Tutucusu"/>
          <p:cNvSpPr>
            <a:spLocks noGrp="1"/>
          </p:cNvSpPr>
          <p:nvPr>
            <p:ph idx="1"/>
          </p:nvPr>
        </p:nvSpPr>
        <p:spPr>
          <a:xfrm>
            <a:off x="395536" y="1196752"/>
            <a:ext cx="8352928" cy="5661248"/>
          </a:xfrm>
        </p:spPr>
        <p:txBody>
          <a:bodyPr>
            <a:noAutofit/>
          </a:bodyPr>
          <a:lstStyle/>
          <a:p>
            <a:endParaRPr lang="tr-TR" sz="2100" dirty="0" smtClean="0"/>
          </a:p>
          <a:p>
            <a:endParaRPr lang="tr-TR" sz="2100" dirty="0" smtClean="0"/>
          </a:p>
          <a:p>
            <a:r>
              <a:rPr lang="tr-TR" sz="2100" dirty="0" smtClean="0"/>
              <a:t>11)(TERSİ)Paralel iki doğruyu kesen doğruya verilen isim.</a:t>
            </a:r>
            <a:br>
              <a:rPr lang="tr-TR" sz="2100" dirty="0" smtClean="0"/>
            </a:br>
            <a:r>
              <a:rPr lang="tr-TR" sz="2100" dirty="0" smtClean="0"/>
              <a:t>12)Harfleri ile harflerinin üsleri aynı olan terimlere verilen isim.</a:t>
            </a:r>
            <a:br>
              <a:rPr lang="tr-TR" sz="2100" dirty="0" smtClean="0"/>
            </a:br>
            <a:r>
              <a:rPr lang="tr-TR" sz="2100" dirty="0" smtClean="0"/>
              <a:t>13)Köşesi çemberin üzerinde bulunan açı.</a:t>
            </a:r>
            <a:br>
              <a:rPr lang="tr-TR" sz="2100" dirty="0" smtClean="0"/>
            </a:br>
            <a:r>
              <a:rPr lang="tr-TR" sz="2100" dirty="0" smtClean="0"/>
              <a:t>14)Cebirsel ifadelerde harften bağımsız olan terime verilen ad.</a:t>
            </a:r>
            <a:br>
              <a:rPr lang="tr-TR" sz="2100" dirty="0" smtClean="0"/>
            </a:br>
            <a:r>
              <a:rPr lang="tr-TR" sz="2100" dirty="0" smtClean="0"/>
              <a:t>15)Desimetrenin kısaltılmışı.</a:t>
            </a:r>
            <a:br>
              <a:rPr lang="tr-TR" sz="2100" dirty="0" smtClean="0"/>
            </a:br>
            <a:r>
              <a:rPr lang="tr-TR" sz="2100" dirty="0" smtClean="0"/>
              <a:t>16)Bir çembere bir noktada temas eden doğruya verilen isim.</a:t>
            </a:r>
            <a:br>
              <a:rPr lang="tr-TR" sz="2100" dirty="0" smtClean="0"/>
            </a:br>
            <a:r>
              <a:rPr lang="tr-TR" sz="2100" dirty="0" smtClean="0"/>
              <a:t>17)Paralel iki doğru ve bunları kesen bir doğrunun meydana getirdiği bir şekilde ;birer kenarı ortak,diğer kenarları birbirine paralel,ters yönlü ve doğruların dış kısmında kalan iki açıya verilen isim.</a:t>
            </a:r>
            <a:br>
              <a:rPr lang="tr-TR" sz="2100" dirty="0" smtClean="0"/>
            </a:br>
            <a:r>
              <a:rPr lang="tr-TR" sz="2100" dirty="0" smtClean="0"/>
              <a:t>18)Bir doğruyu üzerindeki veya dışındaki bir noktadan dik açı ile kesen doğru parçası veya ışın.</a:t>
            </a:r>
            <a:br>
              <a:rPr lang="tr-TR" sz="2100" dirty="0" smtClean="0"/>
            </a:br>
            <a:r>
              <a:rPr lang="tr-TR" sz="2100" dirty="0" smtClean="0"/>
              <a:t>19)Paralel iki doğru ve bunları kesen bir doğrunun meydana getirdiği bir şekilde ;birer kenarı ortak,diğer kenarları birbirine paralel ve aynı yönlü olan iki açıya verilen isim</a:t>
            </a:r>
            <a:endParaRPr lang="tr-TR" sz="2100"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2000"/>
                                        <p:tgtEl>
                                          <p:spTgt spid="3">
                                            <p:txEl>
                                              <p:pRg st="2" end="2"/>
                                            </p:txEl>
                                          </p:spTgt>
                                        </p:tgtEl>
                                      </p:cBhvr>
                                    </p:animEffect>
                                    <p:anim calcmode="lin" valueType="num">
                                      <p:cBhvr>
                                        <p:cTn id="15"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6"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İÇİNDEKİLER</a:t>
            </a:r>
            <a:endParaRPr lang="tr-TR" dirty="0"/>
          </a:p>
        </p:txBody>
      </p:sp>
      <p:sp>
        <p:nvSpPr>
          <p:cNvPr id="3" name="2 İçerik Yer Tutucusu"/>
          <p:cNvSpPr>
            <a:spLocks noGrp="1"/>
          </p:cNvSpPr>
          <p:nvPr>
            <p:ph idx="1"/>
          </p:nvPr>
        </p:nvSpPr>
        <p:spPr/>
        <p:txBody>
          <a:bodyPr>
            <a:normAutofit/>
          </a:bodyPr>
          <a:lstStyle/>
          <a:p>
            <a:r>
              <a:rPr lang="tr-TR" dirty="0" smtClean="0"/>
              <a:t>MATEMATİK İLE İLGİLİ ŞİİR</a:t>
            </a:r>
          </a:p>
          <a:p>
            <a:r>
              <a:rPr lang="tr-TR" dirty="0" smtClean="0"/>
              <a:t> MATEMATİK İLE İLGİLİ FIKRALAR</a:t>
            </a:r>
          </a:p>
          <a:p>
            <a:r>
              <a:rPr lang="tr-TR" dirty="0" smtClean="0"/>
              <a:t>MATEMATİK İLE İLGİLİ BULMACALAR</a:t>
            </a:r>
          </a:p>
          <a:p>
            <a:r>
              <a:rPr lang="tr-TR" dirty="0" smtClean="0"/>
              <a:t>MATEMATİK İLE İLGİLİ İLGİNÇ SORULAR VE CEVAPLAR</a:t>
            </a:r>
          </a:p>
          <a:p>
            <a:r>
              <a:rPr lang="tr-TR" dirty="0" smtClean="0"/>
              <a:t>KARİKATÜRLER VE RESİMLER</a:t>
            </a:r>
          </a:p>
          <a:p>
            <a:r>
              <a:rPr lang="tr-TR" dirty="0" smtClean="0"/>
              <a:t>AKROSTİŞ</a:t>
            </a:r>
          </a:p>
          <a:p>
            <a:r>
              <a:rPr lang="tr-TR" dirty="0" smtClean="0"/>
              <a:t>İSLAM MATEMATİKÇİ</a:t>
            </a:r>
          </a:p>
          <a:p>
            <a:r>
              <a:rPr lang="tr-TR" dirty="0" smtClean="0"/>
              <a:t>İNGİLİZ MATEMATİKÇİ</a:t>
            </a:r>
          </a:p>
          <a:p>
            <a:endParaRPr lang="tr-TR" dirty="0" smtClean="0"/>
          </a:p>
          <a:p>
            <a:endParaRPr lang="tr-TR" dirty="0" smtClean="0"/>
          </a:p>
          <a:p>
            <a:endParaRPr lang="tr-TR" dirty="0"/>
          </a:p>
        </p:txBody>
      </p:sp>
      <p:pic>
        <p:nvPicPr>
          <p:cNvPr id="4" name="3 Resim" descr="http://t2.gstatic.com/images?q=tbn:ANd9GcSZYLLw9ZEEo0ngibFI-KM0fJ5P5ibUZUzObPkIgau9J3cRH-KrAdSsZK11Ng">
            <a:hlinkClick r:id="rId2"/>
          </p:cNvPr>
          <p:cNvPicPr/>
          <p:nvPr/>
        </p:nvPicPr>
        <p:blipFill>
          <a:blip r:embed="rId3" cstate="print"/>
          <a:srcRect/>
          <a:stretch>
            <a:fillRect/>
          </a:stretch>
        </p:blipFill>
        <p:spPr bwMode="auto">
          <a:xfrm>
            <a:off x="6084168" y="4005064"/>
            <a:ext cx="2339752" cy="1880989"/>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edge">
                                      <p:cBhvr>
                                        <p:cTn id="14" dur="2000"/>
                                        <p:tgtEl>
                                          <p:spTgt spid="3">
                                            <p:txEl>
                                              <p:pRg st="0" end="0"/>
                                            </p:txEl>
                                          </p:spTgt>
                                        </p:tgtEl>
                                      </p:cBhvr>
                                    </p:animEffect>
                                  </p:childTnLst>
                                </p:cTn>
                              </p:par>
                              <p:par>
                                <p:cTn id="15" presetID="20"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edg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0" presetClass="entr" presetSubtype="0" fill="hold" nodeType="clickEffect">
                                  <p:stCondLst>
                                    <p:cond delay="0"/>
                                  </p:stCondLst>
                                  <p:iterate type="lt">
                                    <p:tmPct val="10000"/>
                                  </p:iterate>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
                                          </p:val>
                                        </p:tav>
                                        <p:tav tm="100000">
                                          <p:val>
                                            <p:strVal val="#ppt_y"/>
                                          </p:val>
                                        </p:tav>
                                      </p:tavLst>
                                    </p:anim>
                                  </p:childTnLst>
                                </p:cTn>
                              </p:par>
                              <p:par>
                                <p:cTn id="25" presetID="40" presetClass="entr" presetSubtype="0" fill="hold" nodeType="withEffect">
                                  <p:stCondLst>
                                    <p:cond delay="0"/>
                                  </p:stCondLst>
                                  <p:iterate type="lt">
                                    <p:tmPct val="10000"/>
                                  </p:iterate>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1"/>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8" presetClass="entr" presetSubtype="16"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diamond(in)">
                                      <p:cBhvr>
                                        <p:cTn id="34" dur="2000"/>
                                        <p:tgtEl>
                                          <p:spTgt spid="3">
                                            <p:txEl>
                                              <p:pRg st="4" end="4"/>
                                            </p:txEl>
                                          </p:spTgt>
                                        </p:tgtEl>
                                      </p:cBhvr>
                                    </p:animEffect>
                                  </p:childTnLst>
                                </p:cTn>
                              </p:par>
                              <p:par>
                                <p:cTn id="35" presetID="8" presetClass="entr" presetSubtype="16"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diamond(in)">
                                      <p:cBhvr>
                                        <p:cTn id="37" dur="2000"/>
                                        <p:tgtEl>
                                          <p:spTgt spid="3">
                                            <p:txEl>
                                              <p:pRg st="5" end="5"/>
                                            </p:txEl>
                                          </p:spTgt>
                                        </p:tgtEl>
                                      </p:cBhvr>
                                    </p:animEffect>
                                  </p:childTnLst>
                                </p:cTn>
                              </p:par>
                              <p:par>
                                <p:cTn id="38" presetID="8" presetClass="entr" presetSubtype="16"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diamond(in)">
                                      <p:cBhvr>
                                        <p:cTn id="40" dur="2000"/>
                                        <p:tgtEl>
                                          <p:spTgt spid="3">
                                            <p:txEl>
                                              <p:pRg st="6" end="6"/>
                                            </p:txEl>
                                          </p:spTgt>
                                        </p:tgtEl>
                                      </p:cBhvr>
                                    </p:animEffect>
                                  </p:childTnLst>
                                </p:cTn>
                              </p:par>
                              <p:par>
                                <p:cTn id="41" presetID="8" presetClass="entr" presetSubtype="16" fill="hold"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diamond(in)">
                                      <p:cBhvr>
                                        <p:cTn id="43"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endParaRPr lang="tr-TR"/>
          </a:p>
        </p:txBody>
      </p:sp>
      <p:pic>
        <p:nvPicPr>
          <p:cNvPr id="49154" name="Picture 2" descr="http://t3.gstatic.com/images?q=tbn:ANd9GcTqwUU-E72AIa2ib9T5vULlFkhtFUmi91rNZYkUrr1-FKKzpNmr"/>
          <p:cNvPicPr>
            <a:picLocks noChangeAspect="1" noChangeArrowheads="1"/>
          </p:cNvPicPr>
          <p:nvPr/>
        </p:nvPicPr>
        <p:blipFill>
          <a:blip r:embed="rId2" cstate="print">
            <a:lum bright="-10000" contrast="10000"/>
          </a:blip>
          <a:srcRect/>
          <a:stretch>
            <a:fillRect/>
          </a:stretch>
        </p:blipFill>
        <p:spPr bwMode="auto">
          <a:xfrm>
            <a:off x="0" y="0"/>
            <a:ext cx="9144000" cy="6858000"/>
          </a:xfrm>
          <a:prstGeom prst="rect">
            <a:avLst/>
          </a:prstGeom>
          <a:noFill/>
        </p:spPr>
      </p:pic>
    </p:spTree>
  </p:cSld>
  <p:clrMapOvr>
    <a:masterClrMapping/>
  </p:clrMapOvr>
  <p:transition spd="med">
    <p:dissolv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İLGİNÇ SORULAR</a:t>
            </a:r>
            <a:endParaRPr lang="tr-TR" dirty="0"/>
          </a:p>
        </p:txBody>
      </p:sp>
      <p:sp>
        <p:nvSpPr>
          <p:cNvPr id="3" name="2 İçerik Yer Tutucusu"/>
          <p:cNvSpPr>
            <a:spLocks noGrp="1"/>
          </p:cNvSpPr>
          <p:nvPr>
            <p:ph idx="1"/>
          </p:nvPr>
        </p:nvSpPr>
        <p:spPr/>
        <p:txBody>
          <a:bodyPr>
            <a:normAutofit/>
          </a:bodyPr>
          <a:lstStyle/>
          <a:p>
            <a:r>
              <a:rPr lang="tr-TR" dirty="0" smtClean="0"/>
              <a:t>3 adam bir otele gider, her biri 10 lira vererek toplam 30 lira ödeyerek oda tutarlar ve eşyalarını alıp odalarına çıkarlar. Fakat otel müdürü bugünün çarşamba olduğunu hatırlar ve özel bir fiyat uygular. Bellboy u çağırır fazladan kestiği 5 lirayı 3 adama vermelerini ister.Bellboy adamların odasına çıkar ve 5 lirayı geri verir, bunun üzerine adamlar 2 lirayı bahşiş olarak bellboya verir geri kalan 3 lirayı paylaşırlar. </a:t>
            </a:r>
            <a:br>
              <a:rPr lang="tr-TR" dirty="0" smtClean="0"/>
            </a:br>
            <a:r>
              <a:rPr lang="tr-TR" dirty="0" smtClean="0"/>
              <a:t> </a:t>
            </a:r>
            <a:br>
              <a:rPr lang="tr-TR" dirty="0" smtClean="0"/>
            </a:br>
            <a:endParaRPr lang="tr-TR"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anim calcmode="lin" valueType="num">
                                      <p:cBhvr>
                                        <p:cTn id="16"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7"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sp>
        <p:nvSpPr>
          <p:cNvPr id="3" name="2 İçerik Yer Tutucusu"/>
          <p:cNvSpPr>
            <a:spLocks noGrp="1"/>
          </p:cNvSpPr>
          <p:nvPr>
            <p:ph idx="1"/>
          </p:nvPr>
        </p:nvSpPr>
        <p:spPr/>
        <p:txBody>
          <a:bodyPr>
            <a:normAutofit/>
          </a:bodyPr>
          <a:lstStyle/>
          <a:p>
            <a:r>
              <a:rPr lang="tr-TR" dirty="0" smtClean="0"/>
              <a:t>Bu durumda adamların otel için ödedikleri miktar 9 liradır (daha evvel 10 lira vermişlerdi, sonra da 1 lira geri paylaştılar). Sonuçta toplam ödedikleri miktar 3x9 = 27 lira dır, 2 lira da bellboy a bahşiş vermişlerdi ve sonuçta harcadıkları toplam miktar= 27 + 2= 29 lira dır. Fakat otele girerken verdikleri para 30lira idi o halde 1 lira nereye gitti? </a:t>
            </a:r>
            <a:br>
              <a:rPr lang="tr-TR" dirty="0" smtClean="0"/>
            </a:br>
            <a:endParaRPr lang="tr-TR"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ÇÖZÜMÜ</a:t>
            </a:r>
            <a:endParaRPr lang="tr-TR" dirty="0"/>
          </a:p>
        </p:txBody>
      </p:sp>
      <p:sp>
        <p:nvSpPr>
          <p:cNvPr id="3" name="2 İçerik Yer Tutucusu"/>
          <p:cNvSpPr>
            <a:spLocks noGrp="1"/>
          </p:cNvSpPr>
          <p:nvPr>
            <p:ph idx="1"/>
          </p:nvPr>
        </p:nvSpPr>
        <p:spPr/>
        <p:txBody>
          <a:bodyPr/>
          <a:lstStyle/>
          <a:p>
            <a:r>
              <a:rPr lang="tr-TR" dirty="0" smtClean="0"/>
              <a:t>Yanlışlık hesapta yapılan yönlendirmeden kaynaklanıyor yani belboy’ a verilen 2 lira aslında 27 liranın içindedir, adamlarımız 3 lira daha alınca toplam 30 lira olmaktadır </a:t>
            </a:r>
            <a:br>
              <a:rPr lang="tr-TR" dirty="0" smtClean="0"/>
            </a:br>
            <a:endParaRPr lang="tr-TR" dirty="0"/>
          </a:p>
        </p:txBody>
      </p:sp>
      <p:sp>
        <p:nvSpPr>
          <p:cNvPr id="5" name="4 Gülen Yüz"/>
          <p:cNvSpPr/>
          <p:nvPr/>
        </p:nvSpPr>
        <p:spPr>
          <a:xfrm>
            <a:off x="4644008" y="3789040"/>
            <a:ext cx="2160240" cy="2160240"/>
          </a:xfrm>
          <a:prstGeom prst="smileyFac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tr-T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sp>
        <p:nvSpPr>
          <p:cNvPr id="3" name="2 İçerik Yer Tutucusu"/>
          <p:cNvSpPr>
            <a:spLocks noGrp="1"/>
          </p:cNvSpPr>
          <p:nvPr>
            <p:ph idx="1"/>
          </p:nvPr>
        </p:nvSpPr>
        <p:spPr/>
        <p:txBody>
          <a:bodyPr/>
          <a:lstStyle/>
          <a:p>
            <a:endParaRPr lang="tr-TR" dirty="0"/>
          </a:p>
        </p:txBody>
      </p:sp>
      <p:pic>
        <p:nvPicPr>
          <p:cNvPr id="4" name="Picture 2" descr="http://t0.gstatic.com/images?q=tbn:ANd9GcTXef1eNNVkHkMAjKveDOjXOX_Qg-R6TCHI10xLXBA5Oh22qGcp"/>
          <p:cNvPicPr>
            <a:picLocks noChangeAspect="1" noChangeArrowheads="1"/>
          </p:cNvPicPr>
          <p:nvPr/>
        </p:nvPicPr>
        <p:blipFill>
          <a:blip r:embed="rId2" cstate="print"/>
          <a:srcRect/>
          <a:stretch>
            <a:fillRect/>
          </a:stretch>
        </p:blipFill>
        <p:spPr bwMode="auto">
          <a:xfrm>
            <a:off x="0" y="0"/>
            <a:ext cx="4860032" cy="6858000"/>
          </a:xfrm>
          <a:prstGeom prst="rect">
            <a:avLst/>
          </a:prstGeom>
          <a:noFill/>
        </p:spPr>
      </p:pic>
      <p:pic>
        <p:nvPicPr>
          <p:cNvPr id="5" name="Picture 2" descr="http://t3.gstatic.com/images?q=tbn:ANd9GcStmO60BBR9A5SLgLoxRlKnT4eXo8iq5Fh_ZQBxSB1bCsbrENX8bw"/>
          <p:cNvPicPr>
            <a:picLocks noChangeAspect="1" noChangeArrowheads="1"/>
          </p:cNvPicPr>
          <p:nvPr/>
        </p:nvPicPr>
        <p:blipFill>
          <a:blip r:embed="rId3" cstate="print"/>
          <a:srcRect/>
          <a:stretch>
            <a:fillRect/>
          </a:stretch>
        </p:blipFill>
        <p:spPr bwMode="auto">
          <a:xfrm>
            <a:off x="4716016" y="0"/>
            <a:ext cx="4427984" cy="6858000"/>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İLGİNÇ SORULAR</a:t>
            </a:r>
            <a:endParaRPr lang="tr-TR" dirty="0"/>
          </a:p>
        </p:txBody>
      </p:sp>
      <p:sp>
        <p:nvSpPr>
          <p:cNvPr id="3" name="2 İçerik Yer Tutucusu"/>
          <p:cNvSpPr>
            <a:spLocks noGrp="1"/>
          </p:cNvSpPr>
          <p:nvPr>
            <p:ph idx="1"/>
          </p:nvPr>
        </p:nvSpPr>
        <p:spPr/>
        <p:txBody>
          <a:bodyPr>
            <a:normAutofit/>
          </a:bodyPr>
          <a:lstStyle/>
          <a:p>
            <a:r>
              <a:rPr lang="tr-TR" dirty="0" smtClean="0"/>
              <a:t> DEVE,3 oğlu olan bir adam ölür ve çocuklarına 17 deve bırakır. 1.oğlu develerin yarısını, 2.oğlu 1/3nü, 3.oğlu 1/9nu alacaktır. Fakat çocuklar bir türlü develeri bölüşemezler. Onlar düşünürken yanlarına devesiyle gelen bir adam develeri bölüştürüp yoluna devam eder. Acaba bu adam bunu nasıl yapmıştır?</a:t>
            </a:r>
            <a:br>
              <a:rPr lang="tr-TR" dirty="0" smtClean="0"/>
            </a:br>
            <a:endParaRPr lang="tr-TR" dirty="0"/>
          </a:p>
        </p:txBody>
      </p:sp>
    </p:spTree>
  </p:cSld>
  <p:clrMapOvr>
    <a:masterClrMapping/>
  </p:clrMapOvr>
  <p:transition spd="med">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ÇÖZÜMÜ</a:t>
            </a:r>
            <a:endParaRPr lang="tr-TR" dirty="0"/>
          </a:p>
        </p:txBody>
      </p:sp>
      <p:sp>
        <p:nvSpPr>
          <p:cNvPr id="3" name="2 İçerik Yer Tutucusu"/>
          <p:cNvSpPr>
            <a:spLocks noGrp="1"/>
          </p:cNvSpPr>
          <p:nvPr>
            <p:ph idx="1"/>
          </p:nvPr>
        </p:nvSpPr>
        <p:spPr/>
        <p:txBody>
          <a:bodyPr/>
          <a:lstStyle/>
          <a:p>
            <a:r>
              <a:rPr lang="tr-TR" dirty="0" smtClean="0"/>
              <a:t>Adam kendi devesinide 17 deveye geçici olarak ekler- 18 deve olur, 1. Oğul 1/2=9, 2. Oğul 1/3=6, 3.oğul 1/9=2 deve alır, toplam 17 deveyi bölüşürler ve adamda devesine atlayıp gider </a:t>
            </a:r>
            <a:br>
              <a:rPr lang="tr-TR" dirty="0" smtClean="0"/>
            </a:br>
            <a:endParaRPr lang="tr-TR" dirty="0"/>
          </a:p>
        </p:txBody>
      </p:sp>
      <p:pic>
        <p:nvPicPr>
          <p:cNvPr id="23554" name="Picture 2" descr="http://t1.gstatic.com/images?q=tbn:ANd9GcRYaendbb0sre8bXr68Hp8cZxt_dVRzEa8CfABVDpTlXAqax06j8hIA2i6H7A"/>
          <p:cNvPicPr>
            <a:picLocks noChangeAspect="1" noChangeArrowheads="1"/>
          </p:cNvPicPr>
          <p:nvPr/>
        </p:nvPicPr>
        <p:blipFill>
          <a:blip r:embed="rId2" cstate="print"/>
          <a:srcRect/>
          <a:stretch>
            <a:fillRect/>
          </a:stretch>
        </p:blipFill>
        <p:spPr bwMode="auto">
          <a:xfrm>
            <a:off x="4139952" y="3933056"/>
            <a:ext cx="2970762" cy="2210388"/>
          </a:xfrm>
          <a:prstGeom prst="rect">
            <a:avLst/>
          </a:prstGeom>
          <a:noFill/>
        </p:spPr>
      </p:pic>
    </p:spTree>
  </p:cSld>
  <p:clrMapOvr>
    <a:masterClrMapping/>
  </p:clrMapOvr>
  <p:transition spd="med">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sp>
        <p:nvSpPr>
          <p:cNvPr id="3" name="2 İçerik Yer Tutucusu"/>
          <p:cNvSpPr>
            <a:spLocks noGrp="1"/>
          </p:cNvSpPr>
          <p:nvPr>
            <p:ph idx="1"/>
          </p:nvPr>
        </p:nvSpPr>
        <p:spPr/>
        <p:txBody>
          <a:bodyPr/>
          <a:lstStyle/>
          <a:p>
            <a:endParaRPr lang="tr-TR" dirty="0"/>
          </a:p>
        </p:txBody>
      </p:sp>
      <p:pic>
        <p:nvPicPr>
          <p:cNvPr id="4" name="Picture 2" descr="http://t2.gstatic.com/images?q=tbn:ANd9GcQUdZjq2LLPuuYdOIYZy6hKp1WbFUF1UekrwyonIWNCl9WFbL_M"/>
          <p:cNvPicPr>
            <a:picLocks noChangeAspect="1" noChangeArrowheads="1"/>
          </p:cNvPicPr>
          <p:nvPr/>
        </p:nvPicPr>
        <p:blipFill>
          <a:blip r:embed="rId2" cstate="print"/>
          <a:srcRect/>
          <a:stretch>
            <a:fillRect/>
          </a:stretch>
        </p:blipFill>
        <p:spPr bwMode="auto">
          <a:xfrm>
            <a:off x="0" y="0"/>
            <a:ext cx="4860032" cy="68580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5" name="Picture 2" descr="http://t1.gstatic.com/images?q=tbn:ANd9GcROZCi4Qs1MRNdIVlbDeXDjgAdmcqBTcLeV5JWt-LEwdICZuHw1"/>
          <p:cNvPicPr>
            <a:picLocks noChangeAspect="1" noChangeArrowheads="1"/>
          </p:cNvPicPr>
          <p:nvPr/>
        </p:nvPicPr>
        <p:blipFill>
          <a:blip r:embed="rId3" cstate="print"/>
          <a:srcRect/>
          <a:stretch>
            <a:fillRect/>
          </a:stretch>
        </p:blipFill>
        <p:spPr bwMode="auto">
          <a:xfrm>
            <a:off x="5004048" y="0"/>
            <a:ext cx="4139952" cy="68580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diamond(in)">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FIKRA(FONKSİYONLAR)</a:t>
            </a:r>
            <a:endParaRPr lang="tr-TR" dirty="0"/>
          </a:p>
        </p:txBody>
      </p:sp>
      <p:sp>
        <p:nvSpPr>
          <p:cNvPr id="3" name="2 İçerik Yer Tutucusu"/>
          <p:cNvSpPr>
            <a:spLocks noGrp="1"/>
          </p:cNvSpPr>
          <p:nvPr>
            <p:ph idx="1"/>
          </p:nvPr>
        </p:nvSpPr>
        <p:spPr/>
        <p:txBody>
          <a:bodyPr/>
          <a:lstStyle/>
          <a:p>
            <a:r>
              <a:rPr lang="tr-TR" sz="2800" dirty="0" smtClean="0"/>
              <a:t>Fonksiyonlar bir gün bir seminer tertiplemişler. Seminere birkaç fonksiyon katılmış. Her fonksiyon özellikleri hakkında bilgiler vermeye başlamış. Derken içlerinden biri kapıya bakarak aniden bağırmış “Dikkat türev geliyor!”. Hepsi apar topar kaçmaya başlamışlar.</a:t>
            </a:r>
            <a:r>
              <a:rPr lang="tr-TR" dirty="0" smtClean="0"/>
              <a:t> </a:t>
            </a:r>
            <a:r>
              <a:rPr lang="tr-TR" sz="2800" dirty="0" smtClean="0"/>
              <a:t>Ancak x hiç istifini bozmamış. </a:t>
            </a:r>
            <a:endParaRPr lang="tr-TR" sz="2800" dirty="0"/>
          </a:p>
        </p:txBody>
      </p:sp>
    </p:spTree>
  </p:cSld>
  <p:clrMapOvr>
    <a:masterClrMapping/>
  </p:clrMapOvr>
  <p:transition spd="med">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FIKRA(FONKSİYONLAR)</a:t>
            </a:r>
            <a:endParaRPr lang="tr-TR" dirty="0"/>
          </a:p>
        </p:txBody>
      </p:sp>
      <p:sp>
        <p:nvSpPr>
          <p:cNvPr id="3" name="2 İçerik Yer Tutucusu"/>
          <p:cNvSpPr>
            <a:spLocks noGrp="1"/>
          </p:cNvSpPr>
          <p:nvPr>
            <p:ph idx="1"/>
          </p:nvPr>
        </p:nvSpPr>
        <p:spPr/>
        <p:txBody>
          <a:bodyPr>
            <a:normAutofit/>
          </a:bodyPr>
          <a:lstStyle/>
          <a:p>
            <a:r>
              <a:rPr lang="tr-TR" sz="2800" dirty="0" smtClean="0"/>
              <a:t>Türev ağır adımlarla içeri girmiş ve tek başına oturan fonksiyonu görüp “sen benden korkmuyor musun?” demiş. Hayır, ben x im diye yanıtlamış kendine güvenen bir edayla. “Ya” demiş türev. “Peki, sana benim x ’e göre türev alacağımı kim söyledi?”</a:t>
            </a:r>
            <a:br>
              <a:rPr lang="tr-TR" sz="2800" dirty="0" smtClean="0"/>
            </a:br>
            <a:endParaRPr lang="tr-TR" sz="2800" dirty="0"/>
          </a:p>
        </p:txBody>
      </p:sp>
    </p:spTree>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GELENBEVİ İSMAİL EFENDİ</a:t>
            </a:r>
            <a:endParaRPr lang="tr-TR" dirty="0"/>
          </a:p>
        </p:txBody>
      </p:sp>
      <p:sp>
        <p:nvSpPr>
          <p:cNvPr id="4" name="3 İçerik Yer Tutucusu"/>
          <p:cNvSpPr>
            <a:spLocks noGrp="1"/>
          </p:cNvSpPr>
          <p:nvPr>
            <p:ph sz="half" idx="1"/>
          </p:nvPr>
        </p:nvSpPr>
        <p:spPr/>
        <p:txBody>
          <a:bodyPr>
            <a:normAutofit lnSpcReduction="10000"/>
          </a:bodyPr>
          <a:lstStyle/>
          <a:p>
            <a:endParaRPr lang="tr-TR"/>
          </a:p>
        </p:txBody>
      </p:sp>
      <p:sp>
        <p:nvSpPr>
          <p:cNvPr id="5" name="4 İçerik Yer Tutucusu"/>
          <p:cNvSpPr>
            <a:spLocks noGrp="1"/>
          </p:cNvSpPr>
          <p:nvPr>
            <p:ph sz="half" idx="2"/>
          </p:nvPr>
        </p:nvSpPr>
        <p:spPr/>
        <p:txBody>
          <a:bodyPr>
            <a:normAutofit lnSpcReduction="10000"/>
          </a:bodyPr>
          <a:lstStyle/>
          <a:p>
            <a:r>
              <a:rPr lang="tr-TR" dirty="0" smtClean="0"/>
              <a:t>1730 yılında şimdiki Manisa’nın </a:t>
            </a:r>
            <a:r>
              <a:rPr lang="tr-TR" dirty="0" err="1" smtClean="0"/>
              <a:t>Gelenbe</a:t>
            </a:r>
            <a:r>
              <a:rPr lang="tr-TR" dirty="0" smtClean="0"/>
              <a:t> kasabasında doğan </a:t>
            </a:r>
            <a:r>
              <a:rPr lang="tr-TR" dirty="0" err="1" smtClean="0"/>
              <a:t>Gelenbevi</a:t>
            </a:r>
            <a:r>
              <a:rPr lang="tr-TR" dirty="0" smtClean="0"/>
              <a:t> İsmail Efendi, Osmanlı İmparatorluğu matematikçilerindendi. Asıl adı İsmail’dir. </a:t>
            </a:r>
            <a:r>
              <a:rPr lang="tr-TR" dirty="0" err="1" smtClean="0"/>
              <a:t>Gelenbe</a:t>
            </a:r>
            <a:r>
              <a:rPr lang="tr-TR" dirty="0" smtClean="0"/>
              <a:t> kasabasında doğduğu için ikinci adı onun bu doğduğu kasabadan gelir.</a:t>
            </a:r>
            <a:endParaRPr lang="tr-TR" dirty="0"/>
          </a:p>
        </p:txBody>
      </p:sp>
      <p:pic>
        <p:nvPicPr>
          <p:cNvPr id="6" name="5 Resim" descr="null"/>
          <p:cNvPicPr/>
          <p:nvPr/>
        </p:nvPicPr>
        <p:blipFill>
          <a:blip r:embed="rId2" cstate="print"/>
          <a:srcRect/>
          <a:stretch>
            <a:fillRect/>
          </a:stretch>
        </p:blipFill>
        <p:spPr bwMode="auto">
          <a:xfrm>
            <a:off x="467544" y="1916832"/>
            <a:ext cx="4032448" cy="4464496"/>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sp>
        <p:nvSpPr>
          <p:cNvPr id="3" name="2 İçerik Yer Tutucusu"/>
          <p:cNvSpPr>
            <a:spLocks noGrp="1"/>
          </p:cNvSpPr>
          <p:nvPr>
            <p:ph idx="1"/>
          </p:nvPr>
        </p:nvSpPr>
        <p:spPr/>
        <p:txBody>
          <a:bodyPr/>
          <a:lstStyle/>
          <a:p>
            <a:endParaRPr lang="tr-TR" dirty="0"/>
          </a:p>
        </p:txBody>
      </p:sp>
      <p:pic>
        <p:nvPicPr>
          <p:cNvPr id="4" name="Picture 2" descr="http://t0.gstatic.com/images?q=tbn:ANd9GcTxP6-QFSNUbOJ9v3vJvItbrpsyfeGuvQIXmLVxrcONedFQF6DJ"/>
          <p:cNvPicPr>
            <a:picLocks noChangeAspect="1" noChangeArrowheads="1"/>
          </p:cNvPicPr>
          <p:nvPr/>
        </p:nvPicPr>
        <p:blipFill>
          <a:blip r:embed="rId2"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
            </a:r>
            <a:br>
              <a:rPr lang="tr-TR" b="1" dirty="0" smtClean="0"/>
            </a:br>
            <a:r>
              <a:rPr lang="tr-TR" b="1" dirty="0" smtClean="0"/>
              <a:t>TERS MANTIK</a:t>
            </a:r>
            <a:br>
              <a:rPr lang="tr-TR" b="1" dirty="0" smtClean="0"/>
            </a:br>
            <a:endParaRPr lang="tr-TR" dirty="0"/>
          </a:p>
        </p:txBody>
      </p:sp>
      <p:sp>
        <p:nvSpPr>
          <p:cNvPr id="3" name="2 İçerik Yer Tutucusu"/>
          <p:cNvSpPr>
            <a:spLocks noGrp="1"/>
          </p:cNvSpPr>
          <p:nvPr>
            <p:ph idx="1"/>
          </p:nvPr>
        </p:nvSpPr>
        <p:spPr/>
        <p:txBody>
          <a:bodyPr>
            <a:normAutofit/>
          </a:bodyPr>
          <a:lstStyle/>
          <a:p>
            <a:r>
              <a:rPr lang="tr-TR" dirty="0" smtClean="0"/>
              <a:t>Temel coğrafya öğretmenine sorar:- İstanbul’dan Ankara’ya uzaklık kaç kilometre?..- 450…diye yanıtlar öğretmeni. Temel bunun üzerine:- Peki Ankara’dan İstanbul’a uzaklık kaç kilometre?.. diye sorduğunda öğretmen hiç düşünmeden:- Aynı uzaklık, 450…diye cevaplar.  </a:t>
            </a:r>
            <a:br>
              <a:rPr lang="tr-TR" dirty="0" smtClean="0"/>
            </a:br>
            <a:endParaRPr lang="tr-TR" dirty="0"/>
          </a:p>
        </p:txBody>
      </p:sp>
    </p:spTree>
  </p:cSld>
  <p:clrMapOvr>
    <a:masterClrMapping/>
  </p:clrMapOvr>
  <p:transition spd="med">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
            </a:r>
            <a:br>
              <a:rPr lang="tr-TR" b="1" dirty="0" smtClean="0"/>
            </a:br>
            <a:r>
              <a:rPr lang="tr-TR" b="1" dirty="0" smtClean="0"/>
              <a:t>TERS MANTIK</a:t>
            </a:r>
            <a:br>
              <a:rPr lang="tr-TR" b="1" dirty="0" smtClean="0"/>
            </a:br>
            <a:endParaRPr lang="tr-TR" dirty="0"/>
          </a:p>
        </p:txBody>
      </p:sp>
      <p:sp>
        <p:nvSpPr>
          <p:cNvPr id="3" name="2 İçerik Yer Tutucusu"/>
          <p:cNvSpPr>
            <a:spLocks noGrp="1"/>
          </p:cNvSpPr>
          <p:nvPr>
            <p:ph idx="1"/>
          </p:nvPr>
        </p:nvSpPr>
        <p:spPr/>
        <p:txBody>
          <a:bodyPr/>
          <a:lstStyle/>
          <a:p>
            <a:r>
              <a:rPr lang="tr-TR" dirty="0" smtClean="0"/>
              <a:t>Temel biraz duraklar ve itiraz eder:- Öyle olmayabilir, mesela Ramazan Bayramı’ndan Kurban Bayramı’na iki, Kurban Bayramı’ndan Ramazan Bayramı’na ise on ay var.</a:t>
            </a:r>
            <a:endParaRPr lang="tr-TR" dirty="0"/>
          </a:p>
        </p:txBody>
      </p:sp>
      <p:pic>
        <p:nvPicPr>
          <p:cNvPr id="4" name="Picture 2" descr="http://t0.gstatic.com/images?q=tbn:ANd9GcS9BLGaZpPTxY4u82JXDeF7611D8_JCerOywFORl-lIIMaYY_fSPg"/>
          <p:cNvPicPr>
            <a:picLocks noChangeAspect="1" noChangeArrowheads="1"/>
          </p:cNvPicPr>
          <p:nvPr/>
        </p:nvPicPr>
        <p:blipFill>
          <a:blip r:embed="rId2" cstate="print"/>
          <a:srcRect/>
          <a:stretch>
            <a:fillRect/>
          </a:stretch>
        </p:blipFill>
        <p:spPr bwMode="auto">
          <a:xfrm>
            <a:off x="2267744" y="3933056"/>
            <a:ext cx="5328592" cy="2636912"/>
          </a:xfrm>
          <a:prstGeom prst="rect">
            <a:avLst/>
          </a:prstGeom>
          <a:noFill/>
          <a:effectLst>
            <a:reflection blurRad="6350" stA="52000" endA="300" endPos="35000" dir="5400000" sy="-100000" algn="bl" rotWithShape="0"/>
          </a:effectLst>
        </p:spPr>
      </p:pic>
    </p:spTree>
  </p:cSld>
  <p:clrMapOvr>
    <a:masterClrMapping/>
  </p:clrMapOvr>
  <p:transition spd="med">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sp>
        <p:nvSpPr>
          <p:cNvPr id="3" name="2 İçerik Yer Tutucusu"/>
          <p:cNvSpPr>
            <a:spLocks noGrp="1"/>
          </p:cNvSpPr>
          <p:nvPr>
            <p:ph idx="1"/>
          </p:nvPr>
        </p:nvSpPr>
        <p:spPr/>
        <p:txBody>
          <a:bodyPr/>
          <a:lstStyle/>
          <a:p>
            <a:endParaRPr lang="tr-TR" dirty="0"/>
          </a:p>
        </p:txBody>
      </p:sp>
      <p:pic>
        <p:nvPicPr>
          <p:cNvPr id="4" name="Picture 2" descr="http://t3.gstatic.com/images?q=tbn:ANd9GcTQ5Pju1rgaJSKdZhyXOZi2pfOdvAltdbRCizJmEEzzuOY55nzg"/>
          <p:cNvPicPr>
            <a:picLocks noChangeAspect="1" noChangeArrowheads="1"/>
          </p:cNvPicPr>
          <p:nvPr/>
        </p:nvPicPr>
        <p:blipFill>
          <a:blip r:embed="rId2" cstate="print"/>
          <a:srcRect/>
          <a:stretch>
            <a:fillRect/>
          </a:stretch>
        </p:blipFill>
        <p:spPr bwMode="auto">
          <a:xfrm>
            <a:off x="0" y="0"/>
            <a:ext cx="9144000" cy="6597352"/>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AKROSTİŞ</a:t>
            </a:r>
            <a:endParaRPr lang="tr-TR" dirty="0"/>
          </a:p>
        </p:txBody>
      </p:sp>
      <p:sp>
        <p:nvSpPr>
          <p:cNvPr id="3" name="2 İçerik Yer Tutucusu"/>
          <p:cNvSpPr>
            <a:spLocks noGrp="1"/>
          </p:cNvSpPr>
          <p:nvPr>
            <p:ph idx="1"/>
          </p:nvPr>
        </p:nvSpPr>
        <p:spPr>
          <a:noFill/>
        </p:spPr>
        <p:style>
          <a:lnRef idx="0">
            <a:scrgbClr r="0" g="0" b="0"/>
          </a:lnRef>
          <a:fillRef idx="1002">
            <a:schemeClr val="dk2"/>
          </a:fillRef>
          <a:effectRef idx="0">
            <a:scrgbClr r="0" g="0" b="0"/>
          </a:effectRef>
          <a:fontRef idx="major"/>
        </p:style>
        <p:txBody>
          <a:bodyPr>
            <a:normAutofit fontScale="85000" lnSpcReduction="20000"/>
          </a:bodyPr>
          <a:lstStyle/>
          <a:p>
            <a:endParaRPr lang="tr-TR" dirty="0" smtClean="0">
              <a:solidFill>
                <a:schemeClr val="accent1">
                  <a:lumMod val="60000"/>
                  <a:lumOff val="40000"/>
                </a:schemeClr>
              </a:solidFill>
            </a:endParaRPr>
          </a:p>
          <a:p>
            <a:r>
              <a:rPr lang="tr-TR" sz="3000" b="1" i="1" dirty="0" smtClean="0">
                <a:solidFill>
                  <a:schemeClr val="accent1">
                    <a:lumMod val="60000"/>
                    <a:lumOff val="40000"/>
                  </a:schemeClr>
                </a:solidFill>
                <a:effectLst>
                  <a:outerShdw blurRad="38100" dist="38100" dir="2700000" algn="tl">
                    <a:srgbClr val="000000">
                      <a:alpha val="43137"/>
                    </a:srgbClr>
                  </a:outerShdw>
                </a:effectLst>
              </a:rPr>
              <a:t>M</a:t>
            </a:r>
            <a:r>
              <a:rPr lang="tr-TR" sz="3000" b="1" i="1" dirty="0" smtClean="0">
                <a:solidFill>
                  <a:schemeClr val="tx2">
                    <a:lumMod val="50000"/>
                  </a:schemeClr>
                </a:solidFill>
                <a:effectLst>
                  <a:outerShdw blurRad="38100" dist="38100" dir="2700000" algn="tl">
                    <a:srgbClr val="000000">
                      <a:alpha val="43137"/>
                    </a:srgbClr>
                  </a:outerShdw>
                </a:effectLst>
              </a:rPr>
              <a:t>odeli şekli çizgisiyle</a:t>
            </a:r>
          </a:p>
          <a:p>
            <a:r>
              <a:rPr lang="tr-TR" sz="3000" b="1" i="1" dirty="0" smtClean="0">
                <a:solidFill>
                  <a:schemeClr val="accent1">
                    <a:lumMod val="60000"/>
                    <a:lumOff val="40000"/>
                  </a:schemeClr>
                </a:solidFill>
                <a:effectLst>
                  <a:outerShdw blurRad="38100" dist="38100" dir="2700000" algn="tl">
                    <a:srgbClr val="000000">
                      <a:alpha val="43137"/>
                    </a:srgbClr>
                  </a:outerShdw>
                </a:effectLst>
              </a:rPr>
              <a:t>A</a:t>
            </a:r>
            <a:r>
              <a:rPr lang="tr-TR" sz="3000" b="1" i="1" dirty="0" smtClean="0">
                <a:solidFill>
                  <a:schemeClr val="tx2">
                    <a:lumMod val="50000"/>
                  </a:schemeClr>
                </a:solidFill>
                <a:effectLst>
                  <a:outerShdw blurRad="38100" dist="38100" dir="2700000" algn="tl">
                    <a:srgbClr val="000000">
                      <a:alpha val="43137"/>
                    </a:srgbClr>
                  </a:outerShdw>
                </a:effectLst>
              </a:rPr>
              <a:t>nlatır bize her şeyi </a:t>
            </a:r>
          </a:p>
          <a:p>
            <a:r>
              <a:rPr lang="tr-TR" sz="3000" b="1" i="1" dirty="0" smtClean="0">
                <a:solidFill>
                  <a:schemeClr val="accent1">
                    <a:lumMod val="60000"/>
                    <a:lumOff val="40000"/>
                  </a:schemeClr>
                </a:solidFill>
                <a:effectLst>
                  <a:outerShdw blurRad="38100" dist="38100" dir="2700000" algn="tl">
                    <a:srgbClr val="000000">
                      <a:alpha val="43137"/>
                    </a:srgbClr>
                  </a:outerShdw>
                </a:effectLst>
              </a:rPr>
              <a:t>T</a:t>
            </a:r>
            <a:r>
              <a:rPr lang="tr-TR" sz="3000" b="1" i="1" dirty="0" smtClean="0">
                <a:solidFill>
                  <a:schemeClr val="tx2">
                    <a:lumMod val="50000"/>
                  </a:schemeClr>
                </a:solidFill>
                <a:effectLst>
                  <a:outerShdw blurRad="38100" dist="38100" dir="2700000" algn="tl">
                    <a:srgbClr val="000000">
                      <a:alpha val="43137"/>
                    </a:srgbClr>
                  </a:outerShdw>
                </a:effectLst>
              </a:rPr>
              <a:t>ekrar edersek eğer</a:t>
            </a:r>
          </a:p>
          <a:p>
            <a:r>
              <a:rPr lang="tr-TR" sz="3000" b="1" i="1" dirty="0" smtClean="0">
                <a:solidFill>
                  <a:schemeClr val="accent1">
                    <a:lumMod val="60000"/>
                    <a:lumOff val="40000"/>
                  </a:schemeClr>
                </a:solidFill>
                <a:effectLst>
                  <a:outerShdw blurRad="38100" dist="38100" dir="2700000" algn="tl">
                    <a:srgbClr val="000000">
                      <a:alpha val="43137"/>
                    </a:srgbClr>
                  </a:outerShdw>
                </a:effectLst>
              </a:rPr>
              <a:t>E</a:t>
            </a:r>
            <a:r>
              <a:rPr lang="tr-TR" sz="3000" b="1" i="1" dirty="0" smtClean="0">
                <a:solidFill>
                  <a:schemeClr val="tx2">
                    <a:lumMod val="50000"/>
                  </a:schemeClr>
                </a:solidFill>
                <a:effectLst>
                  <a:outerShdw blurRad="38100" dist="38100" dir="2700000" algn="tl">
                    <a:srgbClr val="000000">
                      <a:alpha val="43137"/>
                    </a:srgbClr>
                  </a:outerShdw>
                </a:effectLst>
              </a:rPr>
              <a:t>ğlenceli geçer dersleri</a:t>
            </a:r>
            <a:endParaRPr lang="tr-TR" sz="3000" b="1" i="1" dirty="0" smtClean="0">
              <a:solidFill>
                <a:schemeClr val="accent1">
                  <a:lumMod val="60000"/>
                  <a:lumOff val="40000"/>
                </a:schemeClr>
              </a:solidFill>
              <a:effectLst>
                <a:outerShdw blurRad="38100" dist="38100" dir="2700000" algn="tl">
                  <a:srgbClr val="000000">
                    <a:alpha val="43137"/>
                  </a:srgbClr>
                </a:outerShdw>
              </a:effectLst>
            </a:endParaRPr>
          </a:p>
          <a:p>
            <a:r>
              <a:rPr lang="tr-TR" sz="3000" b="1" i="1" dirty="0" smtClean="0">
                <a:solidFill>
                  <a:schemeClr val="accent1">
                    <a:lumMod val="60000"/>
                    <a:lumOff val="40000"/>
                  </a:schemeClr>
                </a:solidFill>
                <a:effectLst>
                  <a:outerShdw blurRad="38100" dist="38100" dir="2700000" algn="tl">
                    <a:srgbClr val="000000">
                      <a:alpha val="43137"/>
                    </a:srgbClr>
                  </a:outerShdw>
                </a:effectLst>
              </a:rPr>
              <a:t>M</a:t>
            </a:r>
            <a:r>
              <a:rPr lang="tr-TR" sz="3000" b="1" i="1" dirty="0" smtClean="0">
                <a:solidFill>
                  <a:schemeClr val="tx2">
                    <a:lumMod val="50000"/>
                  </a:schemeClr>
                </a:solidFill>
                <a:effectLst>
                  <a:outerShdw blurRad="38100" dist="38100" dir="2700000" algn="tl">
                    <a:srgbClr val="000000">
                      <a:alpha val="43137"/>
                    </a:srgbClr>
                  </a:outerShdw>
                </a:effectLst>
              </a:rPr>
              <a:t>antık yürüterek anlarsak</a:t>
            </a:r>
            <a:endParaRPr lang="tr-TR" sz="3000" b="1" i="1" dirty="0" smtClean="0">
              <a:solidFill>
                <a:schemeClr val="accent1">
                  <a:lumMod val="60000"/>
                  <a:lumOff val="40000"/>
                </a:schemeClr>
              </a:solidFill>
              <a:effectLst>
                <a:outerShdw blurRad="38100" dist="38100" dir="2700000" algn="tl">
                  <a:srgbClr val="000000">
                    <a:alpha val="43137"/>
                  </a:srgbClr>
                </a:outerShdw>
              </a:effectLst>
            </a:endParaRPr>
          </a:p>
          <a:p>
            <a:r>
              <a:rPr lang="tr-TR" sz="3000" b="1" i="1" dirty="0" smtClean="0">
                <a:solidFill>
                  <a:schemeClr val="accent1">
                    <a:lumMod val="60000"/>
                    <a:lumOff val="40000"/>
                  </a:schemeClr>
                </a:solidFill>
                <a:effectLst>
                  <a:outerShdw blurRad="38100" dist="38100" dir="2700000" algn="tl">
                    <a:srgbClr val="000000">
                      <a:alpha val="43137"/>
                    </a:srgbClr>
                  </a:outerShdw>
                </a:effectLst>
              </a:rPr>
              <a:t>A</a:t>
            </a:r>
            <a:r>
              <a:rPr lang="tr-TR" sz="3000" b="1" i="1" dirty="0" smtClean="0">
                <a:solidFill>
                  <a:schemeClr val="tx2">
                    <a:lumMod val="50000"/>
                  </a:schemeClr>
                </a:solidFill>
                <a:effectLst>
                  <a:outerShdw blurRad="38100" dist="38100" dir="2700000" algn="tl">
                    <a:srgbClr val="000000">
                      <a:alpha val="43137"/>
                    </a:srgbClr>
                  </a:outerShdw>
                </a:effectLst>
              </a:rPr>
              <a:t>nında her şeyi sorarsak</a:t>
            </a:r>
            <a:endParaRPr lang="tr-TR" sz="3000" b="1" i="1" dirty="0" smtClean="0">
              <a:solidFill>
                <a:schemeClr val="accent1">
                  <a:lumMod val="60000"/>
                  <a:lumOff val="40000"/>
                </a:schemeClr>
              </a:solidFill>
              <a:effectLst>
                <a:outerShdw blurRad="38100" dist="38100" dir="2700000" algn="tl">
                  <a:srgbClr val="000000">
                    <a:alpha val="43137"/>
                  </a:srgbClr>
                </a:outerShdw>
              </a:effectLst>
            </a:endParaRPr>
          </a:p>
          <a:p>
            <a:r>
              <a:rPr lang="tr-TR" sz="3000" b="1" i="1" dirty="0" smtClean="0">
                <a:solidFill>
                  <a:schemeClr val="accent1">
                    <a:lumMod val="60000"/>
                    <a:lumOff val="40000"/>
                  </a:schemeClr>
                </a:solidFill>
                <a:effectLst>
                  <a:outerShdw blurRad="38100" dist="38100" dir="2700000" algn="tl">
                    <a:srgbClr val="000000">
                      <a:alpha val="43137"/>
                    </a:srgbClr>
                  </a:outerShdw>
                </a:effectLst>
              </a:rPr>
              <a:t>T</a:t>
            </a:r>
            <a:r>
              <a:rPr lang="tr-TR" sz="3000" b="1" i="1" dirty="0" smtClean="0">
                <a:solidFill>
                  <a:schemeClr val="tx2">
                    <a:lumMod val="50000"/>
                  </a:schemeClr>
                </a:solidFill>
                <a:effectLst>
                  <a:outerShdw blurRad="38100" dist="38100" dir="2700000" algn="tl">
                    <a:srgbClr val="000000">
                      <a:alpha val="43137"/>
                    </a:srgbClr>
                  </a:outerShdw>
                </a:effectLst>
              </a:rPr>
              <a:t>eknik gelişir,bilgi gelişir</a:t>
            </a:r>
          </a:p>
          <a:p>
            <a:r>
              <a:rPr lang="tr-TR" sz="3000" b="1" i="1" dirty="0" smtClean="0">
                <a:solidFill>
                  <a:schemeClr val="accent1">
                    <a:lumMod val="60000"/>
                    <a:lumOff val="40000"/>
                  </a:schemeClr>
                </a:solidFill>
                <a:effectLst>
                  <a:outerShdw blurRad="38100" dist="38100" dir="2700000" algn="tl">
                    <a:srgbClr val="000000">
                      <a:alpha val="43137"/>
                    </a:srgbClr>
                  </a:outerShdw>
                </a:effectLst>
              </a:rPr>
              <a:t>İ</a:t>
            </a:r>
            <a:r>
              <a:rPr lang="tr-TR" sz="3000" b="1" i="1" dirty="0" smtClean="0">
                <a:solidFill>
                  <a:schemeClr val="tx2">
                    <a:lumMod val="50000"/>
                  </a:schemeClr>
                </a:solidFill>
                <a:effectLst>
                  <a:outerShdw blurRad="38100" dist="38100" dir="2700000" algn="tl">
                    <a:srgbClr val="000000">
                      <a:alpha val="43137"/>
                    </a:srgbClr>
                  </a:outerShdw>
                </a:effectLst>
              </a:rPr>
              <a:t>nce  bir yol gibidir </a:t>
            </a:r>
          </a:p>
          <a:p>
            <a:r>
              <a:rPr lang="tr-TR" sz="3000" b="1" i="1" dirty="0" smtClean="0">
                <a:solidFill>
                  <a:schemeClr val="accent1">
                    <a:lumMod val="60000"/>
                    <a:lumOff val="40000"/>
                  </a:schemeClr>
                </a:solidFill>
                <a:effectLst>
                  <a:outerShdw blurRad="38100" dist="38100" dir="2700000" algn="tl">
                    <a:srgbClr val="000000">
                      <a:alpha val="43137"/>
                    </a:srgbClr>
                  </a:outerShdw>
                </a:effectLst>
              </a:rPr>
              <a:t>K</a:t>
            </a:r>
            <a:r>
              <a:rPr lang="tr-TR" sz="3000" b="1" i="1" dirty="0" smtClean="0">
                <a:solidFill>
                  <a:schemeClr val="tx2">
                    <a:lumMod val="50000"/>
                  </a:schemeClr>
                </a:solidFill>
                <a:effectLst>
                  <a:outerShdw blurRad="38100" dist="38100" dir="2700000" algn="tl">
                    <a:srgbClr val="000000">
                      <a:alpha val="43137"/>
                    </a:srgbClr>
                  </a:outerShdw>
                </a:effectLst>
              </a:rPr>
              <a:t>atkı sağlar Matematik</a:t>
            </a:r>
            <a:endParaRPr lang="tr-TR" b="1" i="1" dirty="0" smtClean="0">
              <a:solidFill>
                <a:schemeClr val="tx2">
                  <a:lumMod val="50000"/>
                </a:schemeClr>
              </a:solidFill>
              <a:effectLst>
                <a:outerShdw blurRad="38100" dist="38100" dir="2700000" algn="tl">
                  <a:srgbClr val="000000">
                    <a:alpha val="43137"/>
                  </a:srgbClr>
                </a:outerShdw>
              </a:effectLst>
            </a:endParaRPr>
          </a:p>
          <a:p>
            <a:pPr>
              <a:buNone/>
            </a:pPr>
            <a:r>
              <a:rPr lang="tr-TR" dirty="0" smtClean="0">
                <a:solidFill>
                  <a:schemeClr val="tx2">
                    <a:lumMod val="50000"/>
                  </a:schemeClr>
                </a:solidFill>
              </a:rPr>
              <a:t>                                            </a:t>
            </a:r>
            <a:endParaRPr lang="tr-TR" dirty="0">
              <a:solidFill>
                <a:schemeClr val="accent1">
                  <a:lumMod val="60000"/>
                  <a:lumOff val="40000"/>
                </a:schemeClr>
              </a:solidFill>
            </a:endParaRPr>
          </a:p>
        </p:txBody>
      </p:sp>
      <p:sp>
        <p:nvSpPr>
          <p:cNvPr id="4" name="3 Dikdörtgen"/>
          <p:cNvSpPr/>
          <p:nvPr/>
        </p:nvSpPr>
        <p:spPr>
          <a:xfrm>
            <a:off x="913796" y="5661248"/>
            <a:ext cx="757726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r-TR"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tr-TR"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ŞİİRİ YAZAN:DUYGU GÜVEN</a:t>
            </a:r>
            <a:endParaRPr lang="tr-TR"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80">
                                          <p:stCondLst>
                                            <p:cond delay="0"/>
                                          </p:stCondLst>
                                        </p:cTn>
                                        <p:tgtEl>
                                          <p:spTgt spid="3">
                                            <p:txEl>
                                              <p:pRg st="1" end="1"/>
                                            </p:txEl>
                                          </p:spTgt>
                                        </p:tgtEl>
                                      </p:cBhvr>
                                    </p:animEffect>
                                    <p:anim calcmode="lin" valueType="num">
                                      <p:cBhvr>
                                        <p:cTn id="8"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1" end="1"/>
                                            </p:txEl>
                                          </p:spTgt>
                                        </p:tgtEl>
                                      </p:cBhvr>
                                      <p:to x="100000" y="60000"/>
                                    </p:animScale>
                                    <p:animScale>
                                      <p:cBhvr>
                                        <p:cTn id="14" dur="166" decel="50000">
                                          <p:stCondLst>
                                            <p:cond delay="676"/>
                                          </p:stCondLst>
                                        </p:cTn>
                                        <p:tgtEl>
                                          <p:spTgt spid="3">
                                            <p:txEl>
                                              <p:pRg st="1" end="1"/>
                                            </p:txEl>
                                          </p:spTgt>
                                        </p:tgtEl>
                                      </p:cBhvr>
                                      <p:to x="100000" y="100000"/>
                                    </p:animScale>
                                    <p:animScale>
                                      <p:cBhvr>
                                        <p:cTn id="15" dur="26">
                                          <p:stCondLst>
                                            <p:cond delay="1312"/>
                                          </p:stCondLst>
                                        </p:cTn>
                                        <p:tgtEl>
                                          <p:spTgt spid="3">
                                            <p:txEl>
                                              <p:pRg st="1" end="1"/>
                                            </p:txEl>
                                          </p:spTgt>
                                        </p:tgtEl>
                                      </p:cBhvr>
                                      <p:to x="100000" y="80000"/>
                                    </p:animScale>
                                    <p:animScale>
                                      <p:cBhvr>
                                        <p:cTn id="16" dur="166" decel="50000">
                                          <p:stCondLst>
                                            <p:cond delay="1338"/>
                                          </p:stCondLst>
                                        </p:cTn>
                                        <p:tgtEl>
                                          <p:spTgt spid="3">
                                            <p:txEl>
                                              <p:pRg st="1" end="1"/>
                                            </p:txEl>
                                          </p:spTgt>
                                        </p:tgtEl>
                                      </p:cBhvr>
                                      <p:to x="100000" y="100000"/>
                                    </p:animScale>
                                    <p:animScale>
                                      <p:cBhvr>
                                        <p:cTn id="17" dur="26">
                                          <p:stCondLst>
                                            <p:cond delay="1642"/>
                                          </p:stCondLst>
                                        </p:cTn>
                                        <p:tgtEl>
                                          <p:spTgt spid="3">
                                            <p:txEl>
                                              <p:pRg st="1" end="1"/>
                                            </p:txEl>
                                          </p:spTgt>
                                        </p:tgtEl>
                                      </p:cBhvr>
                                      <p:to x="100000" y="90000"/>
                                    </p:animScale>
                                    <p:animScale>
                                      <p:cBhvr>
                                        <p:cTn id="18" dur="166" decel="50000">
                                          <p:stCondLst>
                                            <p:cond delay="1668"/>
                                          </p:stCondLst>
                                        </p:cTn>
                                        <p:tgtEl>
                                          <p:spTgt spid="3">
                                            <p:txEl>
                                              <p:pRg st="1" end="1"/>
                                            </p:txEl>
                                          </p:spTgt>
                                        </p:tgtEl>
                                      </p:cBhvr>
                                      <p:to x="100000" y="100000"/>
                                    </p:animScale>
                                    <p:animScale>
                                      <p:cBhvr>
                                        <p:cTn id="19" dur="26">
                                          <p:stCondLst>
                                            <p:cond delay="1808"/>
                                          </p:stCondLst>
                                        </p:cTn>
                                        <p:tgtEl>
                                          <p:spTgt spid="3">
                                            <p:txEl>
                                              <p:pRg st="1" end="1"/>
                                            </p:txEl>
                                          </p:spTgt>
                                        </p:tgtEl>
                                      </p:cBhvr>
                                      <p:to x="100000" y="95000"/>
                                    </p:animScale>
                                    <p:animScale>
                                      <p:cBhvr>
                                        <p:cTn id="20" dur="166" decel="50000">
                                          <p:stCondLst>
                                            <p:cond delay="1834"/>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Effect transition="in" filter="wipe(down)">
                                      <p:cBhvr>
                                        <p:cTn id="43" dur="580">
                                          <p:stCondLst>
                                            <p:cond delay="0"/>
                                          </p:stCondLst>
                                        </p:cTn>
                                        <p:tgtEl>
                                          <p:spTgt spid="3">
                                            <p:txEl>
                                              <p:pRg st="3" end="3"/>
                                            </p:txEl>
                                          </p:spTgt>
                                        </p:tgtEl>
                                      </p:cBhvr>
                                    </p:animEffect>
                                    <p:anim calcmode="lin" valueType="num">
                                      <p:cBhvr>
                                        <p:cTn id="44"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3" end="3"/>
                                            </p:txEl>
                                          </p:spTgt>
                                        </p:tgtEl>
                                      </p:cBhvr>
                                      <p:to x="100000" y="60000"/>
                                    </p:animScale>
                                    <p:animScale>
                                      <p:cBhvr>
                                        <p:cTn id="50" dur="166" decel="50000">
                                          <p:stCondLst>
                                            <p:cond delay="676"/>
                                          </p:stCondLst>
                                        </p:cTn>
                                        <p:tgtEl>
                                          <p:spTgt spid="3">
                                            <p:txEl>
                                              <p:pRg st="3" end="3"/>
                                            </p:txEl>
                                          </p:spTgt>
                                        </p:tgtEl>
                                      </p:cBhvr>
                                      <p:to x="100000" y="100000"/>
                                    </p:animScale>
                                    <p:animScale>
                                      <p:cBhvr>
                                        <p:cTn id="51" dur="26">
                                          <p:stCondLst>
                                            <p:cond delay="1312"/>
                                          </p:stCondLst>
                                        </p:cTn>
                                        <p:tgtEl>
                                          <p:spTgt spid="3">
                                            <p:txEl>
                                              <p:pRg st="3" end="3"/>
                                            </p:txEl>
                                          </p:spTgt>
                                        </p:tgtEl>
                                      </p:cBhvr>
                                      <p:to x="100000" y="80000"/>
                                    </p:animScale>
                                    <p:animScale>
                                      <p:cBhvr>
                                        <p:cTn id="52" dur="166" decel="50000">
                                          <p:stCondLst>
                                            <p:cond delay="1338"/>
                                          </p:stCondLst>
                                        </p:cTn>
                                        <p:tgtEl>
                                          <p:spTgt spid="3">
                                            <p:txEl>
                                              <p:pRg st="3" end="3"/>
                                            </p:txEl>
                                          </p:spTgt>
                                        </p:tgtEl>
                                      </p:cBhvr>
                                      <p:to x="100000" y="100000"/>
                                    </p:animScale>
                                    <p:animScale>
                                      <p:cBhvr>
                                        <p:cTn id="53" dur="26">
                                          <p:stCondLst>
                                            <p:cond delay="1642"/>
                                          </p:stCondLst>
                                        </p:cTn>
                                        <p:tgtEl>
                                          <p:spTgt spid="3">
                                            <p:txEl>
                                              <p:pRg st="3" end="3"/>
                                            </p:txEl>
                                          </p:spTgt>
                                        </p:tgtEl>
                                      </p:cBhvr>
                                      <p:to x="100000" y="90000"/>
                                    </p:animScale>
                                    <p:animScale>
                                      <p:cBhvr>
                                        <p:cTn id="54" dur="166" decel="50000">
                                          <p:stCondLst>
                                            <p:cond delay="1668"/>
                                          </p:stCondLst>
                                        </p:cTn>
                                        <p:tgtEl>
                                          <p:spTgt spid="3">
                                            <p:txEl>
                                              <p:pRg st="3" end="3"/>
                                            </p:txEl>
                                          </p:spTgt>
                                        </p:tgtEl>
                                      </p:cBhvr>
                                      <p:to x="100000" y="100000"/>
                                    </p:animScale>
                                    <p:animScale>
                                      <p:cBhvr>
                                        <p:cTn id="55" dur="26">
                                          <p:stCondLst>
                                            <p:cond delay="1808"/>
                                          </p:stCondLst>
                                        </p:cTn>
                                        <p:tgtEl>
                                          <p:spTgt spid="3">
                                            <p:txEl>
                                              <p:pRg st="3" end="3"/>
                                            </p:txEl>
                                          </p:spTgt>
                                        </p:tgtEl>
                                      </p:cBhvr>
                                      <p:to x="100000" y="95000"/>
                                    </p:animScale>
                                    <p:animScale>
                                      <p:cBhvr>
                                        <p:cTn id="56" dur="166" decel="50000">
                                          <p:stCondLst>
                                            <p:cond delay="1834"/>
                                          </p:stCondLst>
                                        </p:cTn>
                                        <p:tgtEl>
                                          <p:spTgt spid="3">
                                            <p:txEl>
                                              <p:pRg st="3" end="3"/>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4" end="4"/>
                                            </p:txEl>
                                          </p:spTgt>
                                        </p:tgtEl>
                                        <p:attrNameLst>
                                          <p:attrName>style.visibility</p:attrName>
                                        </p:attrNameLst>
                                      </p:cBhvr>
                                      <p:to>
                                        <p:strVal val="visible"/>
                                      </p:to>
                                    </p:set>
                                    <p:animEffect transition="in" filter="wipe(down)">
                                      <p:cBhvr>
                                        <p:cTn id="61" dur="580">
                                          <p:stCondLst>
                                            <p:cond delay="0"/>
                                          </p:stCondLst>
                                        </p:cTn>
                                        <p:tgtEl>
                                          <p:spTgt spid="3">
                                            <p:txEl>
                                              <p:pRg st="4" end="4"/>
                                            </p:txEl>
                                          </p:spTgt>
                                        </p:tgtEl>
                                      </p:cBhvr>
                                    </p:animEffect>
                                    <p:anim calcmode="lin" valueType="num">
                                      <p:cBhvr>
                                        <p:cTn id="62"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4" end="4"/>
                                            </p:txEl>
                                          </p:spTgt>
                                        </p:tgtEl>
                                      </p:cBhvr>
                                      <p:to x="100000" y="60000"/>
                                    </p:animScale>
                                    <p:animScale>
                                      <p:cBhvr>
                                        <p:cTn id="68" dur="166" decel="50000">
                                          <p:stCondLst>
                                            <p:cond delay="676"/>
                                          </p:stCondLst>
                                        </p:cTn>
                                        <p:tgtEl>
                                          <p:spTgt spid="3">
                                            <p:txEl>
                                              <p:pRg st="4" end="4"/>
                                            </p:txEl>
                                          </p:spTgt>
                                        </p:tgtEl>
                                      </p:cBhvr>
                                      <p:to x="100000" y="100000"/>
                                    </p:animScale>
                                    <p:animScale>
                                      <p:cBhvr>
                                        <p:cTn id="69" dur="26">
                                          <p:stCondLst>
                                            <p:cond delay="1312"/>
                                          </p:stCondLst>
                                        </p:cTn>
                                        <p:tgtEl>
                                          <p:spTgt spid="3">
                                            <p:txEl>
                                              <p:pRg st="4" end="4"/>
                                            </p:txEl>
                                          </p:spTgt>
                                        </p:tgtEl>
                                      </p:cBhvr>
                                      <p:to x="100000" y="80000"/>
                                    </p:animScale>
                                    <p:animScale>
                                      <p:cBhvr>
                                        <p:cTn id="70" dur="166" decel="50000">
                                          <p:stCondLst>
                                            <p:cond delay="1338"/>
                                          </p:stCondLst>
                                        </p:cTn>
                                        <p:tgtEl>
                                          <p:spTgt spid="3">
                                            <p:txEl>
                                              <p:pRg st="4" end="4"/>
                                            </p:txEl>
                                          </p:spTgt>
                                        </p:tgtEl>
                                      </p:cBhvr>
                                      <p:to x="100000" y="100000"/>
                                    </p:animScale>
                                    <p:animScale>
                                      <p:cBhvr>
                                        <p:cTn id="71" dur="26">
                                          <p:stCondLst>
                                            <p:cond delay="1642"/>
                                          </p:stCondLst>
                                        </p:cTn>
                                        <p:tgtEl>
                                          <p:spTgt spid="3">
                                            <p:txEl>
                                              <p:pRg st="4" end="4"/>
                                            </p:txEl>
                                          </p:spTgt>
                                        </p:tgtEl>
                                      </p:cBhvr>
                                      <p:to x="100000" y="90000"/>
                                    </p:animScale>
                                    <p:animScale>
                                      <p:cBhvr>
                                        <p:cTn id="72" dur="166" decel="50000">
                                          <p:stCondLst>
                                            <p:cond delay="1668"/>
                                          </p:stCondLst>
                                        </p:cTn>
                                        <p:tgtEl>
                                          <p:spTgt spid="3">
                                            <p:txEl>
                                              <p:pRg st="4" end="4"/>
                                            </p:txEl>
                                          </p:spTgt>
                                        </p:tgtEl>
                                      </p:cBhvr>
                                      <p:to x="100000" y="100000"/>
                                    </p:animScale>
                                    <p:animScale>
                                      <p:cBhvr>
                                        <p:cTn id="73" dur="26">
                                          <p:stCondLst>
                                            <p:cond delay="1808"/>
                                          </p:stCondLst>
                                        </p:cTn>
                                        <p:tgtEl>
                                          <p:spTgt spid="3">
                                            <p:txEl>
                                              <p:pRg st="4" end="4"/>
                                            </p:txEl>
                                          </p:spTgt>
                                        </p:tgtEl>
                                      </p:cBhvr>
                                      <p:to x="100000" y="95000"/>
                                    </p:animScale>
                                    <p:animScale>
                                      <p:cBhvr>
                                        <p:cTn id="74" dur="166" decel="50000">
                                          <p:stCondLst>
                                            <p:cond delay="1834"/>
                                          </p:stCondLst>
                                        </p:cTn>
                                        <p:tgtEl>
                                          <p:spTgt spid="3">
                                            <p:txEl>
                                              <p:pRg st="4" end="4"/>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3">
                                            <p:txEl>
                                              <p:pRg st="5" end="5"/>
                                            </p:txEl>
                                          </p:spTgt>
                                        </p:tgtEl>
                                        <p:attrNameLst>
                                          <p:attrName>style.visibility</p:attrName>
                                        </p:attrNameLst>
                                      </p:cBhvr>
                                      <p:to>
                                        <p:strVal val="visible"/>
                                      </p:to>
                                    </p:set>
                                    <p:animEffect transition="in" filter="wipe(down)">
                                      <p:cBhvr>
                                        <p:cTn id="79" dur="580">
                                          <p:stCondLst>
                                            <p:cond delay="0"/>
                                          </p:stCondLst>
                                        </p:cTn>
                                        <p:tgtEl>
                                          <p:spTgt spid="3">
                                            <p:txEl>
                                              <p:pRg st="5" end="5"/>
                                            </p:txEl>
                                          </p:spTgt>
                                        </p:tgtEl>
                                      </p:cBhvr>
                                    </p:animEffect>
                                    <p:anim calcmode="lin" valueType="num">
                                      <p:cBhvr>
                                        <p:cTn id="80"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3">
                                            <p:txEl>
                                              <p:pRg st="5" end="5"/>
                                            </p:txEl>
                                          </p:spTgt>
                                        </p:tgtEl>
                                      </p:cBhvr>
                                      <p:to x="100000" y="60000"/>
                                    </p:animScale>
                                    <p:animScale>
                                      <p:cBhvr>
                                        <p:cTn id="86" dur="166" decel="50000">
                                          <p:stCondLst>
                                            <p:cond delay="676"/>
                                          </p:stCondLst>
                                        </p:cTn>
                                        <p:tgtEl>
                                          <p:spTgt spid="3">
                                            <p:txEl>
                                              <p:pRg st="5" end="5"/>
                                            </p:txEl>
                                          </p:spTgt>
                                        </p:tgtEl>
                                      </p:cBhvr>
                                      <p:to x="100000" y="100000"/>
                                    </p:animScale>
                                    <p:animScale>
                                      <p:cBhvr>
                                        <p:cTn id="87" dur="26">
                                          <p:stCondLst>
                                            <p:cond delay="1312"/>
                                          </p:stCondLst>
                                        </p:cTn>
                                        <p:tgtEl>
                                          <p:spTgt spid="3">
                                            <p:txEl>
                                              <p:pRg st="5" end="5"/>
                                            </p:txEl>
                                          </p:spTgt>
                                        </p:tgtEl>
                                      </p:cBhvr>
                                      <p:to x="100000" y="80000"/>
                                    </p:animScale>
                                    <p:animScale>
                                      <p:cBhvr>
                                        <p:cTn id="88" dur="166" decel="50000">
                                          <p:stCondLst>
                                            <p:cond delay="1338"/>
                                          </p:stCondLst>
                                        </p:cTn>
                                        <p:tgtEl>
                                          <p:spTgt spid="3">
                                            <p:txEl>
                                              <p:pRg st="5" end="5"/>
                                            </p:txEl>
                                          </p:spTgt>
                                        </p:tgtEl>
                                      </p:cBhvr>
                                      <p:to x="100000" y="100000"/>
                                    </p:animScale>
                                    <p:animScale>
                                      <p:cBhvr>
                                        <p:cTn id="89" dur="26">
                                          <p:stCondLst>
                                            <p:cond delay="1642"/>
                                          </p:stCondLst>
                                        </p:cTn>
                                        <p:tgtEl>
                                          <p:spTgt spid="3">
                                            <p:txEl>
                                              <p:pRg st="5" end="5"/>
                                            </p:txEl>
                                          </p:spTgt>
                                        </p:tgtEl>
                                      </p:cBhvr>
                                      <p:to x="100000" y="90000"/>
                                    </p:animScale>
                                    <p:animScale>
                                      <p:cBhvr>
                                        <p:cTn id="90" dur="166" decel="50000">
                                          <p:stCondLst>
                                            <p:cond delay="1668"/>
                                          </p:stCondLst>
                                        </p:cTn>
                                        <p:tgtEl>
                                          <p:spTgt spid="3">
                                            <p:txEl>
                                              <p:pRg st="5" end="5"/>
                                            </p:txEl>
                                          </p:spTgt>
                                        </p:tgtEl>
                                      </p:cBhvr>
                                      <p:to x="100000" y="100000"/>
                                    </p:animScale>
                                    <p:animScale>
                                      <p:cBhvr>
                                        <p:cTn id="91" dur="26">
                                          <p:stCondLst>
                                            <p:cond delay="1808"/>
                                          </p:stCondLst>
                                        </p:cTn>
                                        <p:tgtEl>
                                          <p:spTgt spid="3">
                                            <p:txEl>
                                              <p:pRg st="5" end="5"/>
                                            </p:txEl>
                                          </p:spTgt>
                                        </p:tgtEl>
                                      </p:cBhvr>
                                      <p:to x="100000" y="95000"/>
                                    </p:animScale>
                                    <p:animScale>
                                      <p:cBhvr>
                                        <p:cTn id="92" dur="166" decel="50000">
                                          <p:stCondLst>
                                            <p:cond delay="1834"/>
                                          </p:stCondLst>
                                        </p:cTn>
                                        <p:tgtEl>
                                          <p:spTgt spid="3">
                                            <p:txEl>
                                              <p:pRg st="5" end="5"/>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3">
                                            <p:txEl>
                                              <p:pRg st="6" end="6"/>
                                            </p:txEl>
                                          </p:spTgt>
                                        </p:tgtEl>
                                        <p:attrNameLst>
                                          <p:attrName>style.visibility</p:attrName>
                                        </p:attrNameLst>
                                      </p:cBhvr>
                                      <p:to>
                                        <p:strVal val="visible"/>
                                      </p:to>
                                    </p:set>
                                    <p:animEffect transition="in" filter="wipe(down)">
                                      <p:cBhvr>
                                        <p:cTn id="97" dur="580">
                                          <p:stCondLst>
                                            <p:cond delay="0"/>
                                          </p:stCondLst>
                                        </p:cTn>
                                        <p:tgtEl>
                                          <p:spTgt spid="3">
                                            <p:txEl>
                                              <p:pRg st="6" end="6"/>
                                            </p:txEl>
                                          </p:spTgt>
                                        </p:tgtEl>
                                      </p:cBhvr>
                                    </p:animEffect>
                                    <p:anim calcmode="lin" valueType="num">
                                      <p:cBhvr>
                                        <p:cTn id="98"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3">
                                            <p:txEl>
                                              <p:pRg st="6" end="6"/>
                                            </p:txEl>
                                          </p:spTgt>
                                        </p:tgtEl>
                                      </p:cBhvr>
                                      <p:to x="100000" y="60000"/>
                                    </p:animScale>
                                    <p:animScale>
                                      <p:cBhvr>
                                        <p:cTn id="104" dur="166" decel="50000">
                                          <p:stCondLst>
                                            <p:cond delay="676"/>
                                          </p:stCondLst>
                                        </p:cTn>
                                        <p:tgtEl>
                                          <p:spTgt spid="3">
                                            <p:txEl>
                                              <p:pRg st="6" end="6"/>
                                            </p:txEl>
                                          </p:spTgt>
                                        </p:tgtEl>
                                      </p:cBhvr>
                                      <p:to x="100000" y="100000"/>
                                    </p:animScale>
                                    <p:animScale>
                                      <p:cBhvr>
                                        <p:cTn id="105" dur="26">
                                          <p:stCondLst>
                                            <p:cond delay="1312"/>
                                          </p:stCondLst>
                                        </p:cTn>
                                        <p:tgtEl>
                                          <p:spTgt spid="3">
                                            <p:txEl>
                                              <p:pRg st="6" end="6"/>
                                            </p:txEl>
                                          </p:spTgt>
                                        </p:tgtEl>
                                      </p:cBhvr>
                                      <p:to x="100000" y="80000"/>
                                    </p:animScale>
                                    <p:animScale>
                                      <p:cBhvr>
                                        <p:cTn id="106" dur="166" decel="50000">
                                          <p:stCondLst>
                                            <p:cond delay="1338"/>
                                          </p:stCondLst>
                                        </p:cTn>
                                        <p:tgtEl>
                                          <p:spTgt spid="3">
                                            <p:txEl>
                                              <p:pRg st="6" end="6"/>
                                            </p:txEl>
                                          </p:spTgt>
                                        </p:tgtEl>
                                      </p:cBhvr>
                                      <p:to x="100000" y="100000"/>
                                    </p:animScale>
                                    <p:animScale>
                                      <p:cBhvr>
                                        <p:cTn id="107" dur="26">
                                          <p:stCondLst>
                                            <p:cond delay="1642"/>
                                          </p:stCondLst>
                                        </p:cTn>
                                        <p:tgtEl>
                                          <p:spTgt spid="3">
                                            <p:txEl>
                                              <p:pRg st="6" end="6"/>
                                            </p:txEl>
                                          </p:spTgt>
                                        </p:tgtEl>
                                      </p:cBhvr>
                                      <p:to x="100000" y="90000"/>
                                    </p:animScale>
                                    <p:animScale>
                                      <p:cBhvr>
                                        <p:cTn id="108" dur="166" decel="50000">
                                          <p:stCondLst>
                                            <p:cond delay="1668"/>
                                          </p:stCondLst>
                                        </p:cTn>
                                        <p:tgtEl>
                                          <p:spTgt spid="3">
                                            <p:txEl>
                                              <p:pRg st="6" end="6"/>
                                            </p:txEl>
                                          </p:spTgt>
                                        </p:tgtEl>
                                      </p:cBhvr>
                                      <p:to x="100000" y="100000"/>
                                    </p:animScale>
                                    <p:animScale>
                                      <p:cBhvr>
                                        <p:cTn id="109" dur="26">
                                          <p:stCondLst>
                                            <p:cond delay="1808"/>
                                          </p:stCondLst>
                                        </p:cTn>
                                        <p:tgtEl>
                                          <p:spTgt spid="3">
                                            <p:txEl>
                                              <p:pRg st="6" end="6"/>
                                            </p:txEl>
                                          </p:spTgt>
                                        </p:tgtEl>
                                      </p:cBhvr>
                                      <p:to x="100000" y="95000"/>
                                    </p:animScale>
                                    <p:animScale>
                                      <p:cBhvr>
                                        <p:cTn id="110" dur="166" decel="50000">
                                          <p:stCondLst>
                                            <p:cond delay="1834"/>
                                          </p:stCondLst>
                                        </p:cTn>
                                        <p:tgtEl>
                                          <p:spTgt spid="3">
                                            <p:txEl>
                                              <p:pRg st="6" end="6"/>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nodeType="clickEffect">
                                  <p:stCondLst>
                                    <p:cond delay="0"/>
                                  </p:stCondLst>
                                  <p:childTnLst>
                                    <p:set>
                                      <p:cBhvr>
                                        <p:cTn id="114" dur="1" fill="hold">
                                          <p:stCondLst>
                                            <p:cond delay="0"/>
                                          </p:stCondLst>
                                        </p:cTn>
                                        <p:tgtEl>
                                          <p:spTgt spid="3">
                                            <p:txEl>
                                              <p:pRg st="7" end="7"/>
                                            </p:txEl>
                                          </p:spTgt>
                                        </p:tgtEl>
                                        <p:attrNameLst>
                                          <p:attrName>style.visibility</p:attrName>
                                        </p:attrNameLst>
                                      </p:cBhvr>
                                      <p:to>
                                        <p:strVal val="visible"/>
                                      </p:to>
                                    </p:set>
                                    <p:animEffect transition="in" filter="wipe(down)">
                                      <p:cBhvr>
                                        <p:cTn id="115" dur="580">
                                          <p:stCondLst>
                                            <p:cond delay="0"/>
                                          </p:stCondLst>
                                        </p:cTn>
                                        <p:tgtEl>
                                          <p:spTgt spid="3">
                                            <p:txEl>
                                              <p:pRg st="7" end="7"/>
                                            </p:txEl>
                                          </p:spTgt>
                                        </p:tgtEl>
                                      </p:cBhvr>
                                    </p:animEffect>
                                    <p:anim calcmode="lin" valueType="num">
                                      <p:cBhvr>
                                        <p:cTn id="116"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3">
                                            <p:txEl>
                                              <p:pRg st="7" end="7"/>
                                            </p:txEl>
                                          </p:spTgt>
                                        </p:tgtEl>
                                      </p:cBhvr>
                                      <p:to x="100000" y="60000"/>
                                    </p:animScale>
                                    <p:animScale>
                                      <p:cBhvr>
                                        <p:cTn id="122" dur="166" decel="50000">
                                          <p:stCondLst>
                                            <p:cond delay="676"/>
                                          </p:stCondLst>
                                        </p:cTn>
                                        <p:tgtEl>
                                          <p:spTgt spid="3">
                                            <p:txEl>
                                              <p:pRg st="7" end="7"/>
                                            </p:txEl>
                                          </p:spTgt>
                                        </p:tgtEl>
                                      </p:cBhvr>
                                      <p:to x="100000" y="100000"/>
                                    </p:animScale>
                                    <p:animScale>
                                      <p:cBhvr>
                                        <p:cTn id="123" dur="26">
                                          <p:stCondLst>
                                            <p:cond delay="1312"/>
                                          </p:stCondLst>
                                        </p:cTn>
                                        <p:tgtEl>
                                          <p:spTgt spid="3">
                                            <p:txEl>
                                              <p:pRg st="7" end="7"/>
                                            </p:txEl>
                                          </p:spTgt>
                                        </p:tgtEl>
                                      </p:cBhvr>
                                      <p:to x="100000" y="80000"/>
                                    </p:animScale>
                                    <p:animScale>
                                      <p:cBhvr>
                                        <p:cTn id="124" dur="166" decel="50000">
                                          <p:stCondLst>
                                            <p:cond delay="1338"/>
                                          </p:stCondLst>
                                        </p:cTn>
                                        <p:tgtEl>
                                          <p:spTgt spid="3">
                                            <p:txEl>
                                              <p:pRg st="7" end="7"/>
                                            </p:txEl>
                                          </p:spTgt>
                                        </p:tgtEl>
                                      </p:cBhvr>
                                      <p:to x="100000" y="100000"/>
                                    </p:animScale>
                                    <p:animScale>
                                      <p:cBhvr>
                                        <p:cTn id="125" dur="26">
                                          <p:stCondLst>
                                            <p:cond delay="1642"/>
                                          </p:stCondLst>
                                        </p:cTn>
                                        <p:tgtEl>
                                          <p:spTgt spid="3">
                                            <p:txEl>
                                              <p:pRg st="7" end="7"/>
                                            </p:txEl>
                                          </p:spTgt>
                                        </p:tgtEl>
                                      </p:cBhvr>
                                      <p:to x="100000" y="90000"/>
                                    </p:animScale>
                                    <p:animScale>
                                      <p:cBhvr>
                                        <p:cTn id="126" dur="166" decel="50000">
                                          <p:stCondLst>
                                            <p:cond delay="1668"/>
                                          </p:stCondLst>
                                        </p:cTn>
                                        <p:tgtEl>
                                          <p:spTgt spid="3">
                                            <p:txEl>
                                              <p:pRg st="7" end="7"/>
                                            </p:txEl>
                                          </p:spTgt>
                                        </p:tgtEl>
                                      </p:cBhvr>
                                      <p:to x="100000" y="100000"/>
                                    </p:animScale>
                                    <p:animScale>
                                      <p:cBhvr>
                                        <p:cTn id="127" dur="26">
                                          <p:stCondLst>
                                            <p:cond delay="1808"/>
                                          </p:stCondLst>
                                        </p:cTn>
                                        <p:tgtEl>
                                          <p:spTgt spid="3">
                                            <p:txEl>
                                              <p:pRg st="7" end="7"/>
                                            </p:txEl>
                                          </p:spTgt>
                                        </p:tgtEl>
                                      </p:cBhvr>
                                      <p:to x="100000" y="95000"/>
                                    </p:animScale>
                                    <p:animScale>
                                      <p:cBhvr>
                                        <p:cTn id="128" dur="166" decel="50000">
                                          <p:stCondLst>
                                            <p:cond delay="1834"/>
                                          </p:stCondLst>
                                        </p:cTn>
                                        <p:tgtEl>
                                          <p:spTgt spid="3">
                                            <p:txEl>
                                              <p:pRg st="7" end="7"/>
                                            </p:txEl>
                                          </p:spTgt>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nodeType="clickEffect">
                                  <p:stCondLst>
                                    <p:cond delay="0"/>
                                  </p:stCondLst>
                                  <p:childTnLst>
                                    <p:set>
                                      <p:cBhvr>
                                        <p:cTn id="132" dur="1" fill="hold">
                                          <p:stCondLst>
                                            <p:cond delay="0"/>
                                          </p:stCondLst>
                                        </p:cTn>
                                        <p:tgtEl>
                                          <p:spTgt spid="3">
                                            <p:txEl>
                                              <p:pRg st="8" end="8"/>
                                            </p:txEl>
                                          </p:spTgt>
                                        </p:tgtEl>
                                        <p:attrNameLst>
                                          <p:attrName>style.visibility</p:attrName>
                                        </p:attrNameLst>
                                      </p:cBhvr>
                                      <p:to>
                                        <p:strVal val="visible"/>
                                      </p:to>
                                    </p:set>
                                    <p:animEffect transition="in" filter="wipe(down)">
                                      <p:cBhvr>
                                        <p:cTn id="133" dur="580">
                                          <p:stCondLst>
                                            <p:cond delay="0"/>
                                          </p:stCondLst>
                                        </p:cTn>
                                        <p:tgtEl>
                                          <p:spTgt spid="3">
                                            <p:txEl>
                                              <p:pRg st="8" end="8"/>
                                            </p:txEl>
                                          </p:spTgt>
                                        </p:tgtEl>
                                      </p:cBhvr>
                                    </p:animEffect>
                                    <p:anim calcmode="lin" valueType="num">
                                      <p:cBhvr>
                                        <p:cTn id="134"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139" dur="26">
                                          <p:stCondLst>
                                            <p:cond delay="650"/>
                                          </p:stCondLst>
                                        </p:cTn>
                                        <p:tgtEl>
                                          <p:spTgt spid="3">
                                            <p:txEl>
                                              <p:pRg st="8" end="8"/>
                                            </p:txEl>
                                          </p:spTgt>
                                        </p:tgtEl>
                                      </p:cBhvr>
                                      <p:to x="100000" y="60000"/>
                                    </p:animScale>
                                    <p:animScale>
                                      <p:cBhvr>
                                        <p:cTn id="140" dur="166" decel="50000">
                                          <p:stCondLst>
                                            <p:cond delay="676"/>
                                          </p:stCondLst>
                                        </p:cTn>
                                        <p:tgtEl>
                                          <p:spTgt spid="3">
                                            <p:txEl>
                                              <p:pRg st="8" end="8"/>
                                            </p:txEl>
                                          </p:spTgt>
                                        </p:tgtEl>
                                      </p:cBhvr>
                                      <p:to x="100000" y="100000"/>
                                    </p:animScale>
                                    <p:animScale>
                                      <p:cBhvr>
                                        <p:cTn id="141" dur="26">
                                          <p:stCondLst>
                                            <p:cond delay="1312"/>
                                          </p:stCondLst>
                                        </p:cTn>
                                        <p:tgtEl>
                                          <p:spTgt spid="3">
                                            <p:txEl>
                                              <p:pRg st="8" end="8"/>
                                            </p:txEl>
                                          </p:spTgt>
                                        </p:tgtEl>
                                      </p:cBhvr>
                                      <p:to x="100000" y="80000"/>
                                    </p:animScale>
                                    <p:animScale>
                                      <p:cBhvr>
                                        <p:cTn id="142" dur="166" decel="50000">
                                          <p:stCondLst>
                                            <p:cond delay="1338"/>
                                          </p:stCondLst>
                                        </p:cTn>
                                        <p:tgtEl>
                                          <p:spTgt spid="3">
                                            <p:txEl>
                                              <p:pRg st="8" end="8"/>
                                            </p:txEl>
                                          </p:spTgt>
                                        </p:tgtEl>
                                      </p:cBhvr>
                                      <p:to x="100000" y="100000"/>
                                    </p:animScale>
                                    <p:animScale>
                                      <p:cBhvr>
                                        <p:cTn id="143" dur="26">
                                          <p:stCondLst>
                                            <p:cond delay="1642"/>
                                          </p:stCondLst>
                                        </p:cTn>
                                        <p:tgtEl>
                                          <p:spTgt spid="3">
                                            <p:txEl>
                                              <p:pRg st="8" end="8"/>
                                            </p:txEl>
                                          </p:spTgt>
                                        </p:tgtEl>
                                      </p:cBhvr>
                                      <p:to x="100000" y="90000"/>
                                    </p:animScale>
                                    <p:animScale>
                                      <p:cBhvr>
                                        <p:cTn id="144" dur="166" decel="50000">
                                          <p:stCondLst>
                                            <p:cond delay="1668"/>
                                          </p:stCondLst>
                                        </p:cTn>
                                        <p:tgtEl>
                                          <p:spTgt spid="3">
                                            <p:txEl>
                                              <p:pRg st="8" end="8"/>
                                            </p:txEl>
                                          </p:spTgt>
                                        </p:tgtEl>
                                      </p:cBhvr>
                                      <p:to x="100000" y="100000"/>
                                    </p:animScale>
                                    <p:animScale>
                                      <p:cBhvr>
                                        <p:cTn id="145" dur="26">
                                          <p:stCondLst>
                                            <p:cond delay="1808"/>
                                          </p:stCondLst>
                                        </p:cTn>
                                        <p:tgtEl>
                                          <p:spTgt spid="3">
                                            <p:txEl>
                                              <p:pRg st="8" end="8"/>
                                            </p:txEl>
                                          </p:spTgt>
                                        </p:tgtEl>
                                      </p:cBhvr>
                                      <p:to x="100000" y="95000"/>
                                    </p:animScale>
                                    <p:animScale>
                                      <p:cBhvr>
                                        <p:cTn id="146" dur="166" decel="50000">
                                          <p:stCondLst>
                                            <p:cond delay="1834"/>
                                          </p:stCondLst>
                                        </p:cTn>
                                        <p:tgtEl>
                                          <p:spTgt spid="3">
                                            <p:txEl>
                                              <p:pRg st="8" end="8"/>
                                            </p:txEl>
                                          </p:spTgt>
                                        </p:tgtEl>
                                      </p:cBhvr>
                                      <p:to x="100000" y="100000"/>
                                    </p:animScale>
                                  </p:childTnLst>
                                </p:cTn>
                              </p:par>
                            </p:childTnLst>
                          </p:cTn>
                        </p:par>
                      </p:childTnLst>
                    </p:cTn>
                  </p:par>
                  <p:par>
                    <p:cTn id="147" fill="hold">
                      <p:stCondLst>
                        <p:cond delay="indefinite"/>
                      </p:stCondLst>
                      <p:childTnLst>
                        <p:par>
                          <p:cTn id="148" fill="hold">
                            <p:stCondLst>
                              <p:cond delay="0"/>
                            </p:stCondLst>
                            <p:childTnLst>
                              <p:par>
                                <p:cTn id="149" presetID="26" presetClass="entr" presetSubtype="0" fill="hold" nodeType="clickEffect">
                                  <p:stCondLst>
                                    <p:cond delay="0"/>
                                  </p:stCondLst>
                                  <p:childTnLst>
                                    <p:set>
                                      <p:cBhvr>
                                        <p:cTn id="150" dur="1" fill="hold">
                                          <p:stCondLst>
                                            <p:cond delay="0"/>
                                          </p:stCondLst>
                                        </p:cTn>
                                        <p:tgtEl>
                                          <p:spTgt spid="3">
                                            <p:txEl>
                                              <p:pRg st="9" end="9"/>
                                            </p:txEl>
                                          </p:spTgt>
                                        </p:tgtEl>
                                        <p:attrNameLst>
                                          <p:attrName>style.visibility</p:attrName>
                                        </p:attrNameLst>
                                      </p:cBhvr>
                                      <p:to>
                                        <p:strVal val="visible"/>
                                      </p:to>
                                    </p:set>
                                    <p:animEffect transition="in" filter="wipe(down)">
                                      <p:cBhvr>
                                        <p:cTn id="151" dur="580">
                                          <p:stCondLst>
                                            <p:cond delay="0"/>
                                          </p:stCondLst>
                                        </p:cTn>
                                        <p:tgtEl>
                                          <p:spTgt spid="3">
                                            <p:txEl>
                                              <p:pRg st="9" end="9"/>
                                            </p:txEl>
                                          </p:spTgt>
                                        </p:tgtEl>
                                      </p:cBhvr>
                                    </p:animEffect>
                                    <p:anim calcmode="lin" valueType="num">
                                      <p:cBhvr>
                                        <p:cTn id="152" dur="1822" tmFilter="0,0; 0.14,0.36; 0.43,0.73; 0.71,0.91; 1.0,1.0">
                                          <p:stCondLst>
                                            <p:cond delay="0"/>
                                          </p:stCondLst>
                                        </p:cTn>
                                        <p:tgtEl>
                                          <p:spTgt spid="3">
                                            <p:txEl>
                                              <p:pRg st="9" end="9"/>
                                            </p:txEl>
                                          </p:spTgt>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3">
                                            <p:txEl>
                                              <p:pRg st="9" end="9"/>
                                            </p:txEl>
                                          </p:spTgt>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3">
                                            <p:txEl>
                                              <p:pRg st="9" end="9"/>
                                            </p:txEl>
                                          </p:spTgt>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3">
                                            <p:txEl>
                                              <p:pRg st="9" end="9"/>
                                            </p:txEl>
                                          </p:spTgt>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3">
                                            <p:txEl>
                                              <p:pRg st="9" end="9"/>
                                            </p:txEl>
                                          </p:spTgt>
                                        </p:tgtEl>
                                        <p:attrNameLst>
                                          <p:attrName>ppt_y</p:attrName>
                                        </p:attrNameLst>
                                      </p:cBhvr>
                                      <p:tavLst>
                                        <p:tav tm="0" fmla="#ppt_y-sin(pi*$)/81">
                                          <p:val>
                                            <p:fltVal val="0"/>
                                          </p:val>
                                        </p:tav>
                                        <p:tav tm="100000">
                                          <p:val>
                                            <p:fltVal val="1"/>
                                          </p:val>
                                        </p:tav>
                                      </p:tavLst>
                                    </p:anim>
                                    <p:animScale>
                                      <p:cBhvr>
                                        <p:cTn id="157" dur="26">
                                          <p:stCondLst>
                                            <p:cond delay="650"/>
                                          </p:stCondLst>
                                        </p:cTn>
                                        <p:tgtEl>
                                          <p:spTgt spid="3">
                                            <p:txEl>
                                              <p:pRg st="9" end="9"/>
                                            </p:txEl>
                                          </p:spTgt>
                                        </p:tgtEl>
                                      </p:cBhvr>
                                      <p:to x="100000" y="60000"/>
                                    </p:animScale>
                                    <p:animScale>
                                      <p:cBhvr>
                                        <p:cTn id="158" dur="166" decel="50000">
                                          <p:stCondLst>
                                            <p:cond delay="676"/>
                                          </p:stCondLst>
                                        </p:cTn>
                                        <p:tgtEl>
                                          <p:spTgt spid="3">
                                            <p:txEl>
                                              <p:pRg st="9" end="9"/>
                                            </p:txEl>
                                          </p:spTgt>
                                        </p:tgtEl>
                                      </p:cBhvr>
                                      <p:to x="100000" y="100000"/>
                                    </p:animScale>
                                    <p:animScale>
                                      <p:cBhvr>
                                        <p:cTn id="159" dur="26">
                                          <p:stCondLst>
                                            <p:cond delay="1312"/>
                                          </p:stCondLst>
                                        </p:cTn>
                                        <p:tgtEl>
                                          <p:spTgt spid="3">
                                            <p:txEl>
                                              <p:pRg st="9" end="9"/>
                                            </p:txEl>
                                          </p:spTgt>
                                        </p:tgtEl>
                                      </p:cBhvr>
                                      <p:to x="100000" y="80000"/>
                                    </p:animScale>
                                    <p:animScale>
                                      <p:cBhvr>
                                        <p:cTn id="160" dur="166" decel="50000">
                                          <p:stCondLst>
                                            <p:cond delay="1338"/>
                                          </p:stCondLst>
                                        </p:cTn>
                                        <p:tgtEl>
                                          <p:spTgt spid="3">
                                            <p:txEl>
                                              <p:pRg st="9" end="9"/>
                                            </p:txEl>
                                          </p:spTgt>
                                        </p:tgtEl>
                                      </p:cBhvr>
                                      <p:to x="100000" y="100000"/>
                                    </p:animScale>
                                    <p:animScale>
                                      <p:cBhvr>
                                        <p:cTn id="161" dur="26">
                                          <p:stCondLst>
                                            <p:cond delay="1642"/>
                                          </p:stCondLst>
                                        </p:cTn>
                                        <p:tgtEl>
                                          <p:spTgt spid="3">
                                            <p:txEl>
                                              <p:pRg st="9" end="9"/>
                                            </p:txEl>
                                          </p:spTgt>
                                        </p:tgtEl>
                                      </p:cBhvr>
                                      <p:to x="100000" y="90000"/>
                                    </p:animScale>
                                    <p:animScale>
                                      <p:cBhvr>
                                        <p:cTn id="162" dur="166" decel="50000">
                                          <p:stCondLst>
                                            <p:cond delay="1668"/>
                                          </p:stCondLst>
                                        </p:cTn>
                                        <p:tgtEl>
                                          <p:spTgt spid="3">
                                            <p:txEl>
                                              <p:pRg st="9" end="9"/>
                                            </p:txEl>
                                          </p:spTgt>
                                        </p:tgtEl>
                                      </p:cBhvr>
                                      <p:to x="100000" y="100000"/>
                                    </p:animScale>
                                    <p:animScale>
                                      <p:cBhvr>
                                        <p:cTn id="163" dur="26">
                                          <p:stCondLst>
                                            <p:cond delay="1808"/>
                                          </p:stCondLst>
                                        </p:cTn>
                                        <p:tgtEl>
                                          <p:spTgt spid="3">
                                            <p:txEl>
                                              <p:pRg st="9" end="9"/>
                                            </p:txEl>
                                          </p:spTgt>
                                        </p:tgtEl>
                                      </p:cBhvr>
                                      <p:to x="100000" y="95000"/>
                                    </p:animScale>
                                    <p:animScale>
                                      <p:cBhvr>
                                        <p:cTn id="164" dur="166" decel="50000">
                                          <p:stCondLst>
                                            <p:cond delay="1834"/>
                                          </p:stCondLst>
                                        </p:cTn>
                                        <p:tgtEl>
                                          <p:spTgt spid="3">
                                            <p:txEl>
                                              <p:pRg st="9" end="9"/>
                                            </p:txEl>
                                          </p:spTgt>
                                        </p:tgtEl>
                                      </p:cBhvr>
                                      <p:to x="100000" y="100000"/>
                                    </p:animScale>
                                  </p:childTnLst>
                                </p:cTn>
                              </p:par>
                            </p:childTnLst>
                          </p:cTn>
                        </p:par>
                      </p:childTnLst>
                    </p:cTn>
                  </p:par>
                  <p:par>
                    <p:cTn id="165" fill="hold">
                      <p:stCondLst>
                        <p:cond delay="indefinite"/>
                      </p:stCondLst>
                      <p:childTnLst>
                        <p:par>
                          <p:cTn id="166" fill="hold">
                            <p:stCondLst>
                              <p:cond delay="0"/>
                            </p:stCondLst>
                            <p:childTnLst>
                              <p:par>
                                <p:cTn id="167" presetID="34" presetClass="emph" presetSubtype="0" fill="hold" nodeType="clickEffect">
                                  <p:stCondLst>
                                    <p:cond delay="0"/>
                                  </p:stCondLst>
                                  <p:iterate type="lt">
                                    <p:tmPct val="10000"/>
                                  </p:iterate>
                                  <p:childTnLst>
                                    <p:animMotion origin="layout" path="M 0.0 0.0 L 0.0 -0.07213" pathEditMode="relative" ptsTypes="">
                                      <p:cBhvr>
                                        <p:cTn id="168" dur="250" accel="50000" decel="50000" autoRev="1" fill="hold">
                                          <p:stCondLst>
                                            <p:cond delay="0"/>
                                          </p:stCondLst>
                                        </p:cTn>
                                        <p:tgtEl>
                                          <p:spTgt spid="4">
                                            <p:txEl>
                                              <p:pRg st="0" end="0"/>
                                            </p:txEl>
                                          </p:spTgt>
                                        </p:tgtEl>
                                        <p:attrNameLst>
                                          <p:attrName>ppt_x</p:attrName>
                                          <p:attrName>ppt_y</p:attrName>
                                        </p:attrNameLst>
                                      </p:cBhvr>
                                    </p:animMotion>
                                    <p:animRot by="1500000">
                                      <p:cBhvr>
                                        <p:cTn id="169" dur="125" fill="hold">
                                          <p:stCondLst>
                                            <p:cond delay="0"/>
                                          </p:stCondLst>
                                        </p:cTn>
                                        <p:tgtEl>
                                          <p:spTgt spid="4">
                                            <p:txEl>
                                              <p:pRg st="0" end="0"/>
                                            </p:txEl>
                                          </p:spTgt>
                                        </p:tgtEl>
                                        <p:attrNameLst>
                                          <p:attrName>r</p:attrName>
                                        </p:attrNameLst>
                                      </p:cBhvr>
                                    </p:animRot>
                                    <p:animRot by="-1500000">
                                      <p:cBhvr>
                                        <p:cTn id="170" dur="125" fill="hold">
                                          <p:stCondLst>
                                            <p:cond delay="125"/>
                                          </p:stCondLst>
                                        </p:cTn>
                                        <p:tgtEl>
                                          <p:spTgt spid="4">
                                            <p:txEl>
                                              <p:pRg st="0" end="0"/>
                                            </p:txEl>
                                          </p:spTgt>
                                        </p:tgtEl>
                                        <p:attrNameLst>
                                          <p:attrName>r</p:attrName>
                                        </p:attrNameLst>
                                      </p:cBhvr>
                                    </p:animRot>
                                    <p:animRot by="-1500000">
                                      <p:cBhvr>
                                        <p:cTn id="171" dur="125" fill="hold">
                                          <p:stCondLst>
                                            <p:cond delay="250"/>
                                          </p:stCondLst>
                                        </p:cTn>
                                        <p:tgtEl>
                                          <p:spTgt spid="4">
                                            <p:txEl>
                                              <p:pRg st="0" end="0"/>
                                            </p:txEl>
                                          </p:spTgt>
                                        </p:tgtEl>
                                        <p:attrNameLst>
                                          <p:attrName>r</p:attrName>
                                        </p:attrNameLst>
                                      </p:cBhvr>
                                    </p:animRot>
                                    <p:animRot by="1500000">
                                      <p:cBhvr>
                                        <p:cTn id="172" dur="125" fill="hold">
                                          <p:stCondLst>
                                            <p:cond delay="375"/>
                                          </p:stCondLst>
                                        </p:cTn>
                                        <p:tgtEl>
                                          <p:spTgt spid="4">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‘’Hayat sadece iki şey için güzel;Matematiği keşfetme ve  öğretme’’</a:t>
            </a:r>
          </a:p>
          <a:p>
            <a:r>
              <a:rPr lang="tr-TR" dirty="0" smtClean="0"/>
              <a:t>(SİMEON POİSSON</a:t>
            </a:r>
          </a:p>
          <a:p>
            <a:r>
              <a:rPr lang="tr-TR" dirty="0" smtClean="0"/>
              <a:t>Matematikle ifade edebiliyorsanız, bilginiz doyurucudur.</a:t>
            </a:r>
          </a:p>
          <a:p>
            <a:r>
              <a:rPr lang="tr-TR" dirty="0" smtClean="0"/>
              <a:t>(LORD KELVIN)</a:t>
            </a:r>
          </a:p>
          <a:p>
            <a:r>
              <a:rPr lang="tr-TR" dirty="0" smtClean="0"/>
              <a:t>"Evren matematik dilinde yazılmıştır ve insan olarak onda yazılan kelimeleri matematik olmaksızın anlamamız imkansızdır" </a:t>
            </a:r>
            <a:br>
              <a:rPr lang="tr-TR" dirty="0" smtClean="0"/>
            </a:br>
            <a:r>
              <a:rPr lang="tr-TR" dirty="0" smtClean="0"/>
              <a:t>(GALİLEO 1623)</a:t>
            </a:r>
            <a:endParaRPr lang="tr-TR" dirty="0"/>
          </a:p>
        </p:txBody>
      </p:sp>
      <p:pic>
        <p:nvPicPr>
          <p:cNvPr id="5" name="Picture 2" descr="http://t0.gstatic.com/images?q=tbn:ANd9GcROBJo6eFexJZeFNmaSTZsRK48Ynmb64k4QE5EzeQK_an-WpOsk0g"/>
          <p:cNvPicPr>
            <a:picLocks noChangeAspect="1" noChangeArrowheads="1"/>
          </p:cNvPicPr>
          <p:nvPr/>
        </p:nvPicPr>
        <p:blipFill>
          <a:blip r:embed="rId2" cstate="print"/>
          <a:srcRect/>
          <a:stretch>
            <a:fillRect/>
          </a:stretch>
        </p:blipFill>
        <p:spPr bwMode="auto">
          <a:xfrm>
            <a:off x="6516216" y="0"/>
            <a:ext cx="2321845" cy="165618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spd="med">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‘’Ben matematik anlamam demek, benim kafam pek çalışmaz demenin başka türlüsüdür.’’</a:t>
            </a:r>
          </a:p>
          <a:p>
            <a:r>
              <a:rPr lang="tr-TR" dirty="0" smtClean="0"/>
              <a:t>(GÜLAY GÖKTÜRK)</a:t>
            </a:r>
          </a:p>
          <a:p>
            <a:r>
              <a:rPr lang="tr-TR" dirty="0" smtClean="0"/>
              <a:t>‘’Bir matematikçi sanmaz fakat bilir, inandırmaya çalışmaz çünkü ispat eder.Güveninizi beklemez.Belki dikkate etmenizi ister.’’</a:t>
            </a:r>
          </a:p>
          <a:p>
            <a:r>
              <a:rPr lang="tr-TR" dirty="0" smtClean="0"/>
              <a:t>(HENRİ POINCARE)</a:t>
            </a:r>
            <a:endParaRPr lang="tr-TR" dirty="0"/>
          </a:p>
        </p:txBody>
      </p:sp>
      <p:pic>
        <p:nvPicPr>
          <p:cNvPr id="1026" name="Picture 2"/>
          <p:cNvPicPr>
            <a:picLocks noChangeAspect="1" noChangeArrowheads="1"/>
          </p:cNvPicPr>
          <p:nvPr/>
        </p:nvPicPr>
        <p:blipFill>
          <a:blip r:embed="rId2" cstate="print"/>
          <a:srcRect/>
          <a:stretch>
            <a:fillRect/>
          </a:stretch>
        </p:blipFill>
        <p:spPr bwMode="auto">
          <a:xfrm>
            <a:off x="5940152" y="4293096"/>
            <a:ext cx="1724025" cy="1809750"/>
          </a:xfrm>
          <a:prstGeom prst="roundRect">
            <a:avLst>
              <a:gd name="adj" fmla="val 23060"/>
            </a:avLst>
          </a:prstGeom>
          <a:solidFill>
            <a:srgbClr val="FFFFFF">
              <a:shade val="85000"/>
            </a:srgbClr>
          </a:solidFill>
          <a:ln>
            <a:noFill/>
          </a:ln>
          <a:effectLst>
            <a:reflection blurRad="6350" stA="50000" endA="300" endPos="55000" dir="5400000" sy="-100000" algn="bl" rotWithShape="0"/>
          </a:effectLst>
        </p:spPr>
      </p:pic>
    </p:spTree>
  </p:cSld>
  <p:clrMapOvr>
    <a:masterClrMapping/>
  </p:clrMapOvr>
  <p:transition spd="med">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lnSpcReduction="10000"/>
          </a:bodyPr>
          <a:lstStyle/>
          <a:p>
            <a:r>
              <a:rPr lang="tr-TR" dirty="0" smtClean="0"/>
              <a:t>Matematiği kullanmayan bilimler, ele aldıkları konularda ancak dış yapıyı inceleyebilirler; çünkü matematikle dile getirdikleri, ancak birtakım bağıntılardır; bu bağıntılar ise özle ilgili unsurlar arasında değil, dış görünüşle ilgili noktalar arasında olabileceğinden, bir varlığın özünü, onun aslında ne olduğunu bize vermekten acizdirler. O halde matematik, tabiat bilimleri, tarih gibi kişiliğin içlerine nüfuz edip, onu derin bir sezgi ile kavrayabilen bir disiplinin önünde çok aşağı niteliktedirler. </a:t>
            </a:r>
            <a:endParaRPr lang="tr-TR" dirty="0" smtClean="0"/>
          </a:p>
          <a:p>
            <a:r>
              <a:rPr lang="tr-TR" dirty="0" smtClean="0"/>
              <a:t>MUSTAFA KEMAL ATATÜRK</a:t>
            </a:r>
            <a:endParaRPr lang="tr-TR" dirty="0"/>
          </a:p>
        </p:txBody>
      </p:sp>
    </p:spTree>
  </p:cSld>
  <p:clrMapOvr>
    <a:masterClrMapping/>
  </p:clrMapOvr>
  <p:transition spd="med">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“Dünyadaki en </a:t>
            </a:r>
            <a:r>
              <a:rPr lang="tr-TR" dirty="0" smtClean="0"/>
              <a:t>masum </a:t>
            </a:r>
            <a:r>
              <a:rPr lang="tr-TR" dirty="0" smtClean="0"/>
              <a:t>uğraş matematiktir” </a:t>
            </a:r>
            <a:endParaRPr lang="tr-TR" dirty="0" smtClean="0"/>
          </a:p>
          <a:p>
            <a:r>
              <a:rPr lang="tr-TR" dirty="0" smtClean="0"/>
              <a:t>(G.H HARDY)</a:t>
            </a:r>
          </a:p>
          <a:p>
            <a:r>
              <a:rPr lang="tr-TR" dirty="0" smtClean="0"/>
              <a:t>Bilim deyince, onda hakikat diye öne sürdüğü önermelerin pekin olmasını ister; pekinlik ise en mükemmel şekliyle matematikte bulunur. O halde bilim o disiplindir ki; önermeleri matematikle ifade edilir. O zaman matematiği kullanmayan disiplinler bilimin dışında kalacaklardır. </a:t>
            </a:r>
            <a:br>
              <a:rPr lang="tr-TR" dirty="0" smtClean="0"/>
            </a:br>
            <a:r>
              <a:rPr lang="tr-TR" dirty="0" smtClean="0"/>
              <a:t/>
            </a:r>
            <a:br>
              <a:rPr lang="tr-TR" dirty="0" smtClean="0"/>
            </a:br>
            <a:r>
              <a:rPr lang="tr-TR" dirty="0" smtClean="0"/>
              <a:t>MUSTAFA KEMAL ATATÜRK</a:t>
            </a:r>
            <a:endParaRPr lang="tr-TR" dirty="0"/>
          </a:p>
        </p:txBody>
      </p:sp>
    </p:spTree>
  </p:cSld>
  <p:clrMapOvr>
    <a:masterClrMapping/>
  </p:clrMapOvr>
  <p:transition spd="med">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Matematikte büyük olmanın iki yolu vardır: İlki herkesten zeki olmak, ikincisi de herkesten aptal, fakat sebatlı olmak. </a:t>
            </a:r>
            <a:br>
              <a:rPr lang="tr-TR" dirty="0" smtClean="0"/>
            </a:br>
            <a:r>
              <a:rPr lang="tr-TR" dirty="0" smtClean="0"/>
              <a:t>(</a:t>
            </a:r>
            <a:r>
              <a:rPr lang="tr-TR" dirty="0" err="1" smtClean="0"/>
              <a:t>Raoul</a:t>
            </a:r>
            <a:r>
              <a:rPr lang="tr-TR" dirty="0" smtClean="0"/>
              <a:t>  </a:t>
            </a:r>
            <a:r>
              <a:rPr lang="tr-TR" dirty="0" err="1" smtClean="0"/>
              <a:t>Bott</a:t>
            </a:r>
            <a:r>
              <a:rPr lang="tr-TR" dirty="0" smtClean="0"/>
              <a:t> </a:t>
            </a:r>
            <a:r>
              <a:rPr lang="tr-TR" dirty="0" smtClean="0"/>
              <a:t>)</a:t>
            </a:r>
          </a:p>
          <a:p>
            <a:r>
              <a:rPr lang="tr-TR" dirty="0" smtClean="0"/>
              <a:t>Matematik en bariz olanı en az bariz olan yolla kanıtlama işidir. </a:t>
            </a:r>
            <a:br>
              <a:rPr lang="tr-TR" dirty="0" smtClean="0"/>
            </a:br>
            <a:r>
              <a:rPr lang="tr-TR" dirty="0" smtClean="0"/>
              <a:t>(George </a:t>
            </a:r>
            <a:r>
              <a:rPr lang="tr-TR" dirty="0" err="1" smtClean="0"/>
              <a:t>Polya</a:t>
            </a:r>
            <a:r>
              <a:rPr lang="tr-TR" dirty="0" smtClean="0"/>
              <a:t>) </a:t>
            </a:r>
            <a:r>
              <a:rPr lang="tr-TR" dirty="0" smtClean="0"/>
              <a:t/>
            </a:r>
            <a:br>
              <a:rPr lang="tr-TR" dirty="0" smtClean="0"/>
            </a:br>
            <a:r>
              <a:rPr lang="tr-TR" dirty="0" smtClean="0"/>
              <a:t/>
            </a:r>
            <a:br>
              <a:rPr lang="tr-TR" dirty="0" smtClean="0"/>
            </a:br>
            <a:r>
              <a:rPr lang="tr-TR" dirty="0" smtClean="0"/>
              <a:t/>
            </a:r>
            <a:br>
              <a:rPr lang="tr-TR" dirty="0" smtClean="0"/>
            </a:br>
            <a:endParaRPr lang="tr-TR" dirty="0"/>
          </a:p>
        </p:txBody>
      </p:sp>
      <p:pic>
        <p:nvPicPr>
          <p:cNvPr id="2050" name="Picture 2"/>
          <p:cNvPicPr>
            <a:picLocks noChangeAspect="1" noChangeArrowheads="1"/>
          </p:cNvPicPr>
          <p:nvPr/>
        </p:nvPicPr>
        <p:blipFill>
          <a:blip r:embed="rId2" cstate="print"/>
          <a:srcRect/>
          <a:stretch>
            <a:fillRect/>
          </a:stretch>
        </p:blipFill>
        <p:spPr bwMode="auto">
          <a:xfrm>
            <a:off x="5292080" y="4250215"/>
            <a:ext cx="2304256" cy="1999301"/>
          </a:xfrm>
          <a:prstGeom prst="rect">
            <a:avLst/>
          </a:prstGeom>
          <a:noFill/>
          <a:ln w="9525">
            <a:noFill/>
            <a:miter lim="800000"/>
            <a:headEnd/>
            <a:tailEnd/>
          </a:ln>
          <a:effectLst>
            <a:glow rad="228600">
              <a:schemeClr val="accent1">
                <a:satMod val="175000"/>
                <a:alpha val="40000"/>
              </a:schemeClr>
            </a:glow>
            <a:outerShdw blurRad="76200" dir="18900000" sy="23000" kx="-1200000" algn="bl" rotWithShape="0">
              <a:prstClr val="black">
                <a:alpha val="20000"/>
              </a:prstClr>
            </a:outerShdw>
          </a:effectLst>
        </p:spPr>
      </p:pic>
    </p:spTree>
  </p:cSld>
  <p:clrMapOvr>
    <a:masterClrMapping/>
  </p:clrMapOvr>
  <p:transition spd="med">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Başlık"/>
          <p:cNvSpPr>
            <a:spLocks noGrp="1"/>
          </p:cNvSpPr>
          <p:nvPr>
            <p:ph type="title"/>
          </p:nvPr>
        </p:nvSpPr>
        <p:spPr/>
        <p:txBody>
          <a:bodyPr/>
          <a:lstStyle/>
          <a:p>
            <a:r>
              <a:rPr lang="tr-TR" dirty="0" smtClean="0"/>
              <a:t>GELENBEVİ İSMAİL EFENDİ</a:t>
            </a:r>
            <a:endParaRPr lang="tr-TR" dirty="0"/>
          </a:p>
        </p:txBody>
      </p:sp>
      <p:sp>
        <p:nvSpPr>
          <p:cNvPr id="6" name="5 İçerik Yer Tutucusu"/>
          <p:cNvSpPr>
            <a:spLocks noGrp="1"/>
          </p:cNvSpPr>
          <p:nvPr>
            <p:ph idx="1"/>
          </p:nvPr>
        </p:nvSpPr>
        <p:spPr/>
        <p:txBody>
          <a:bodyPr/>
          <a:lstStyle/>
          <a:p>
            <a:r>
              <a:rPr lang="tr-TR" dirty="0" smtClean="0"/>
              <a:t>Daha çok </a:t>
            </a:r>
            <a:r>
              <a:rPr lang="tr-TR" dirty="0" err="1" smtClean="0"/>
              <a:t>Gelenbevi</a:t>
            </a:r>
            <a:r>
              <a:rPr lang="tr-TR" dirty="0" smtClean="0"/>
              <a:t> adıyla ün kazanmıştır. Önce, kendi çevresindeki bilginlerden ilk bilgilerini almıştır. Daha sonra, öğrenimini tamamlamak üzere İstanbul’a gitmiştir. Burada, çok değerli ve kültürlü öğretmenlerden yararlanıp matematik bilgisini oldukça ilerletmiştir.</a:t>
            </a:r>
            <a:endParaRPr lang="tr-TR"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nodeType="clickEffect">
                                  <p:stCondLst>
                                    <p:cond delay="0"/>
                                  </p:stCondLst>
                                  <p:iterate type="lt">
                                    <p:tmPct val="10000"/>
                                  </p:iterate>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1"/>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sp>
        <p:nvSpPr>
          <p:cNvPr id="3" name="2 İçerik Yer Tutucusu"/>
          <p:cNvSpPr>
            <a:spLocks noGrp="1"/>
          </p:cNvSpPr>
          <p:nvPr>
            <p:ph idx="1"/>
          </p:nvPr>
        </p:nvSpPr>
        <p:spPr/>
        <p:txBody>
          <a:bodyPr>
            <a:normAutofit fontScale="92500" lnSpcReduction="10000"/>
          </a:bodyPr>
          <a:lstStyle/>
          <a:p>
            <a:r>
              <a:rPr lang="tr-TR" dirty="0" smtClean="0"/>
              <a:t>“İnsanlar sayılar gibidir, o insanın değeri ise o sayının içinde bulunduğu sayı ile ölçülür.” </a:t>
            </a:r>
            <a:br>
              <a:rPr lang="tr-TR" dirty="0" smtClean="0"/>
            </a:br>
            <a:r>
              <a:rPr lang="tr-TR" dirty="0" smtClean="0"/>
              <a:t>(NEWTON)</a:t>
            </a:r>
          </a:p>
          <a:p>
            <a:r>
              <a:rPr lang="tr-TR" dirty="0" smtClean="0"/>
              <a:t> </a:t>
            </a:r>
            <a:r>
              <a:rPr lang="tr-TR" dirty="0" smtClean="0"/>
              <a:t>Matematiğin hiçbir dalı yoktur ki, ne kadar soyut olursa olsun, bir gün gerçek dünyada uygulama alanı bulmasın. </a:t>
            </a:r>
            <a:endParaRPr lang="tr-TR" dirty="0" smtClean="0"/>
          </a:p>
          <a:p>
            <a:r>
              <a:rPr lang="tr-TR" dirty="0" smtClean="0"/>
              <a:t>(LOBACHEVSKY)</a:t>
            </a:r>
          </a:p>
          <a:p>
            <a:r>
              <a:rPr lang="tr-TR" dirty="0" smtClean="0"/>
              <a:t>Eksi çarpı eksi artı edecek, Böyle yazılacak, böyle bilinecek, Kimse "neden?" demeyecek. </a:t>
            </a:r>
            <a:endParaRPr lang="tr-TR" dirty="0" smtClean="0"/>
          </a:p>
          <a:p>
            <a:r>
              <a:rPr lang="tr-TR" dirty="0" smtClean="0"/>
              <a:t>(ANOMİM)</a:t>
            </a:r>
            <a:r>
              <a:rPr lang="tr-TR" dirty="0" smtClean="0"/>
              <a:t/>
            </a:r>
            <a:br>
              <a:rPr lang="tr-TR" dirty="0" smtClean="0"/>
            </a:br>
            <a:r>
              <a:rPr lang="tr-TR" dirty="0" smtClean="0"/>
              <a:t/>
            </a:r>
            <a:br>
              <a:rPr lang="tr-TR" dirty="0" smtClean="0"/>
            </a:br>
            <a:r>
              <a:rPr lang="tr-TR" dirty="0" smtClean="0"/>
              <a:t/>
            </a:r>
            <a:br>
              <a:rPr lang="tr-TR" dirty="0" smtClean="0"/>
            </a:br>
            <a:endParaRPr lang="tr-TR" dirty="0"/>
          </a:p>
        </p:txBody>
      </p:sp>
      <p:pic>
        <p:nvPicPr>
          <p:cNvPr id="8" name="Picture 6" descr="http://t3.gstatic.com/images?q=tbn:ANd9GcSczBiSgXS4s_XidC1HXzNXEF7MjZN40AeSWj9MxpmRYNelvPRmqw"/>
          <p:cNvPicPr>
            <a:picLocks noChangeAspect="1" noChangeArrowheads="1"/>
          </p:cNvPicPr>
          <p:nvPr/>
        </p:nvPicPr>
        <p:blipFill>
          <a:blip r:embed="rId2" cstate="print"/>
          <a:srcRect/>
          <a:stretch>
            <a:fillRect/>
          </a:stretch>
        </p:blipFill>
        <p:spPr bwMode="auto">
          <a:xfrm>
            <a:off x="4716016" y="4653136"/>
            <a:ext cx="1944216" cy="162018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spd="med">
    <p:dissolv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sp>
        <p:nvSpPr>
          <p:cNvPr id="3" name="2 İçerik Yer Tutucusu"/>
          <p:cNvSpPr>
            <a:spLocks noGrp="1"/>
          </p:cNvSpPr>
          <p:nvPr>
            <p:ph idx="1"/>
          </p:nvPr>
        </p:nvSpPr>
        <p:spPr/>
        <p:txBody>
          <a:bodyPr/>
          <a:lstStyle/>
          <a:p>
            <a:r>
              <a:rPr lang="tr-TR" dirty="0" smtClean="0">
                <a:solidFill>
                  <a:srgbClr val="FFC000"/>
                </a:solidFill>
              </a:rPr>
              <a:t>AD:</a:t>
            </a:r>
            <a:r>
              <a:rPr lang="tr-TR" dirty="0" smtClean="0">
                <a:solidFill>
                  <a:schemeClr val="accent1">
                    <a:lumMod val="60000"/>
                    <a:lumOff val="40000"/>
                  </a:schemeClr>
                </a:solidFill>
              </a:rPr>
              <a:t>DUYGU</a:t>
            </a:r>
            <a:endParaRPr lang="tr-TR" dirty="0" smtClean="0">
              <a:solidFill>
                <a:srgbClr val="FFC000"/>
              </a:solidFill>
            </a:endParaRPr>
          </a:p>
          <a:p>
            <a:r>
              <a:rPr lang="tr-TR" dirty="0" smtClean="0">
                <a:solidFill>
                  <a:srgbClr val="FFC000"/>
                </a:solidFill>
              </a:rPr>
              <a:t>SOYAD:</a:t>
            </a:r>
            <a:r>
              <a:rPr lang="tr-TR" dirty="0" smtClean="0">
                <a:solidFill>
                  <a:schemeClr val="accent1">
                    <a:lumMod val="60000"/>
                    <a:lumOff val="40000"/>
                  </a:schemeClr>
                </a:solidFill>
              </a:rPr>
              <a:t>GÜVEN</a:t>
            </a:r>
            <a:endParaRPr lang="tr-TR" dirty="0" smtClean="0">
              <a:solidFill>
                <a:srgbClr val="FFC000"/>
              </a:solidFill>
            </a:endParaRPr>
          </a:p>
          <a:p>
            <a:r>
              <a:rPr lang="tr-TR" dirty="0" smtClean="0">
                <a:solidFill>
                  <a:srgbClr val="FFC000"/>
                </a:solidFill>
              </a:rPr>
              <a:t>SINIF:</a:t>
            </a:r>
            <a:r>
              <a:rPr lang="tr-TR" dirty="0" smtClean="0">
                <a:solidFill>
                  <a:schemeClr val="accent1">
                    <a:lumMod val="60000"/>
                    <a:lumOff val="40000"/>
                  </a:schemeClr>
                </a:solidFill>
              </a:rPr>
              <a:t>7-C</a:t>
            </a:r>
            <a:endParaRPr lang="tr-TR" dirty="0" smtClean="0">
              <a:solidFill>
                <a:srgbClr val="FFC000"/>
              </a:solidFill>
            </a:endParaRPr>
          </a:p>
          <a:p>
            <a:r>
              <a:rPr lang="tr-TR" dirty="0" smtClean="0">
                <a:solidFill>
                  <a:srgbClr val="FFC000"/>
                </a:solidFill>
              </a:rPr>
              <a:t>NO:</a:t>
            </a:r>
            <a:r>
              <a:rPr lang="tr-TR" dirty="0" smtClean="0">
                <a:solidFill>
                  <a:schemeClr val="accent1">
                    <a:lumMod val="60000"/>
                    <a:lumOff val="40000"/>
                  </a:schemeClr>
                </a:solidFill>
              </a:rPr>
              <a:t>3158</a:t>
            </a:r>
            <a:endParaRPr lang="tr-TR" dirty="0" smtClean="0">
              <a:solidFill>
                <a:srgbClr val="FFC000"/>
              </a:solidFill>
            </a:endParaRPr>
          </a:p>
          <a:p>
            <a:r>
              <a:rPr lang="tr-TR" dirty="0" smtClean="0">
                <a:solidFill>
                  <a:srgbClr val="FFC000"/>
                </a:solidFill>
              </a:rPr>
              <a:t>KONU:</a:t>
            </a:r>
            <a:r>
              <a:rPr lang="tr-TR" dirty="0" smtClean="0">
                <a:solidFill>
                  <a:schemeClr val="accent1">
                    <a:lumMod val="60000"/>
                    <a:lumOff val="40000"/>
                  </a:schemeClr>
                </a:solidFill>
              </a:rPr>
              <a:t>MATEMATİK GAZETESİ</a:t>
            </a:r>
            <a:endParaRPr lang="tr-TR" dirty="0" smtClean="0">
              <a:solidFill>
                <a:srgbClr val="FFC000"/>
              </a:solidFill>
            </a:endParaRPr>
          </a:p>
          <a:p>
            <a:r>
              <a:rPr lang="tr-TR" dirty="0" smtClean="0">
                <a:solidFill>
                  <a:srgbClr val="FFC000"/>
                </a:solidFill>
              </a:rPr>
              <a:t>ÖĞRETMEN:</a:t>
            </a:r>
            <a:r>
              <a:rPr lang="tr-TR" dirty="0" smtClean="0">
                <a:solidFill>
                  <a:schemeClr val="accent1">
                    <a:lumMod val="60000"/>
                    <a:lumOff val="40000"/>
                  </a:schemeClr>
                </a:solidFill>
              </a:rPr>
              <a:t>YASİN KIRAT.</a:t>
            </a:r>
            <a:endParaRPr lang="tr-TR" dirty="0">
              <a:solidFill>
                <a:srgbClr val="FFC000"/>
              </a:solidFill>
            </a:endParaRPr>
          </a:p>
        </p:txBody>
      </p:sp>
      <p:sp>
        <p:nvSpPr>
          <p:cNvPr id="4" name="3 Oval Belirtme Çizgisi"/>
          <p:cNvSpPr/>
          <p:nvPr/>
        </p:nvSpPr>
        <p:spPr>
          <a:xfrm>
            <a:off x="4211960" y="1772816"/>
            <a:ext cx="2592288" cy="165618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OKUDUĞUNUZ İÇİN TEŞEKKÜR EDERİM</a:t>
            </a:r>
            <a:endParaRPr lang="tr-T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4 Gülen Yüz"/>
          <p:cNvSpPr/>
          <p:nvPr/>
        </p:nvSpPr>
        <p:spPr>
          <a:xfrm>
            <a:off x="6660232" y="5013176"/>
            <a:ext cx="648072" cy="648072"/>
          </a:xfrm>
          <a:prstGeom prst="smileyFace">
            <a:avLst>
              <a:gd name="adj" fmla="val 46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7" name="6 Gülen Yüz"/>
          <p:cNvSpPr/>
          <p:nvPr/>
        </p:nvSpPr>
        <p:spPr>
          <a:xfrm>
            <a:off x="7596336" y="1700808"/>
            <a:ext cx="648072" cy="648072"/>
          </a:xfrm>
          <a:prstGeom prst="smileyFace">
            <a:avLst>
              <a:gd name="adj" fmla="val 46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8" name="7 Gülen Yüz"/>
          <p:cNvSpPr/>
          <p:nvPr/>
        </p:nvSpPr>
        <p:spPr>
          <a:xfrm>
            <a:off x="899592" y="5949280"/>
            <a:ext cx="648072" cy="648072"/>
          </a:xfrm>
          <a:prstGeom prst="smileyFace">
            <a:avLst>
              <a:gd name="adj" fmla="val 46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9" name="8 Gülen Yüz"/>
          <p:cNvSpPr/>
          <p:nvPr/>
        </p:nvSpPr>
        <p:spPr>
          <a:xfrm>
            <a:off x="7884368" y="3789040"/>
            <a:ext cx="648072" cy="648072"/>
          </a:xfrm>
          <a:prstGeom prst="smileyFace">
            <a:avLst>
              <a:gd name="adj" fmla="val 46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10" name="9 Gülen Yüz"/>
          <p:cNvSpPr/>
          <p:nvPr/>
        </p:nvSpPr>
        <p:spPr>
          <a:xfrm>
            <a:off x="4355976" y="5661248"/>
            <a:ext cx="648072" cy="648072"/>
          </a:xfrm>
          <a:prstGeom prst="smileyFace">
            <a:avLst>
              <a:gd name="adj" fmla="val 46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nodeType="clickEffect">
                                  <p:stCondLst>
                                    <p:cond delay="0"/>
                                  </p:stCondLst>
                                  <p:iterate type="lt">
                                    <p:tmPct val="10000"/>
                                  </p:iterate>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iterate type="lt">
                                    <p:tmPct val="5000"/>
                                  </p:iterate>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nodeType="clickEffect">
                                  <p:stCondLst>
                                    <p:cond delay="0"/>
                                  </p:stCondLst>
                                  <p:iterate type="lt">
                                    <p:tmPct val="5000"/>
                                  </p:iterate>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6" dur="1000"/>
                                        <p:tgtEl>
                                          <p:spTgt spid="3">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0"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wedge">
                                      <p:cBhvr>
                                        <p:cTn id="41" dur="2000"/>
                                        <p:tgtEl>
                                          <p:spTgt spid="3">
                                            <p:txEl>
                                              <p:pRg st="4" end="4"/>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45" presetClass="entr" presetSubtype="0" fill="hold" nodeType="clickEffect">
                                  <p:stCondLst>
                                    <p:cond delay="0"/>
                                  </p:stCondLst>
                                  <p:iterate type="lt">
                                    <p:tmPct val="10000"/>
                                  </p:iterate>
                                  <p:childTnLst>
                                    <p:set>
                                      <p:cBhvr>
                                        <p:cTn id="45" dur="1" fill="hold">
                                          <p:stCondLst>
                                            <p:cond delay="0"/>
                                          </p:stCondLst>
                                        </p:cTn>
                                        <p:tgtEl>
                                          <p:spTgt spid="3">
                                            <p:txEl>
                                              <p:pRg st="5" end="5"/>
                                            </p:txEl>
                                          </p:spTgt>
                                        </p:tgtEl>
                                        <p:attrNameLst>
                                          <p:attrName>style.visibility</p:attrName>
                                        </p:attrNameLst>
                                      </p:cBhvr>
                                      <p:to>
                                        <p:strVal val="visible"/>
                                      </p:to>
                                    </p:set>
                                    <p:animEffect transition="in" filter="fade">
                                      <p:cBhvr>
                                        <p:cTn id="46" dur="2000"/>
                                        <p:tgtEl>
                                          <p:spTgt spid="3">
                                            <p:txEl>
                                              <p:pRg st="5" end="5"/>
                                            </p:txEl>
                                          </p:spTgt>
                                        </p:tgtEl>
                                      </p:cBhvr>
                                    </p:animEffect>
                                    <p:anim calcmode="lin" valueType="num">
                                      <p:cBhvr>
                                        <p:cTn id="47" dur="2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48" dur="2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26" presetClass="entr" presetSubtype="0" fill="hold" grpId="0" nodeType="click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wipe(down)">
                                      <p:cBhvr>
                                        <p:cTn id="53" dur="580">
                                          <p:stCondLst>
                                            <p:cond delay="0"/>
                                          </p:stCondLst>
                                        </p:cTn>
                                        <p:tgtEl>
                                          <p:spTgt spid="4"/>
                                        </p:tgtEl>
                                      </p:cBhvr>
                                    </p:animEffect>
                                    <p:anim calcmode="lin" valueType="num">
                                      <p:cBhvr>
                                        <p:cTn id="5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59" dur="26">
                                          <p:stCondLst>
                                            <p:cond delay="650"/>
                                          </p:stCondLst>
                                        </p:cTn>
                                        <p:tgtEl>
                                          <p:spTgt spid="4"/>
                                        </p:tgtEl>
                                      </p:cBhvr>
                                      <p:to x="100000" y="60000"/>
                                    </p:animScale>
                                    <p:animScale>
                                      <p:cBhvr>
                                        <p:cTn id="60" dur="166" decel="50000">
                                          <p:stCondLst>
                                            <p:cond delay="676"/>
                                          </p:stCondLst>
                                        </p:cTn>
                                        <p:tgtEl>
                                          <p:spTgt spid="4"/>
                                        </p:tgtEl>
                                      </p:cBhvr>
                                      <p:to x="100000" y="100000"/>
                                    </p:animScale>
                                    <p:animScale>
                                      <p:cBhvr>
                                        <p:cTn id="61" dur="26">
                                          <p:stCondLst>
                                            <p:cond delay="1312"/>
                                          </p:stCondLst>
                                        </p:cTn>
                                        <p:tgtEl>
                                          <p:spTgt spid="4"/>
                                        </p:tgtEl>
                                      </p:cBhvr>
                                      <p:to x="100000" y="80000"/>
                                    </p:animScale>
                                    <p:animScale>
                                      <p:cBhvr>
                                        <p:cTn id="62" dur="166" decel="50000">
                                          <p:stCondLst>
                                            <p:cond delay="1338"/>
                                          </p:stCondLst>
                                        </p:cTn>
                                        <p:tgtEl>
                                          <p:spTgt spid="4"/>
                                        </p:tgtEl>
                                      </p:cBhvr>
                                      <p:to x="100000" y="100000"/>
                                    </p:animScale>
                                    <p:animScale>
                                      <p:cBhvr>
                                        <p:cTn id="63" dur="26">
                                          <p:stCondLst>
                                            <p:cond delay="1642"/>
                                          </p:stCondLst>
                                        </p:cTn>
                                        <p:tgtEl>
                                          <p:spTgt spid="4"/>
                                        </p:tgtEl>
                                      </p:cBhvr>
                                      <p:to x="100000" y="90000"/>
                                    </p:animScale>
                                    <p:animScale>
                                      <p:cBhvr>
                                        <p:cTn id="64" dur="166" decel="50000">
                                          <p:stCondLst>
                                            <p:cond delay="1668"/>
                                          </p:stCondLst>
                                        </p:cTn>
                                        <p:tgtEl>
                                          <p:spTgt spid="4"/>
                                        </p:tgtEl>
                                      </p:cBhvr>
                                      <p:to x="100000" y="100000"/>
                                    </p:animScale>
                                    <p:animScale>
                                      <p:cBhvr>
                                        <p:cTn id="65" dur="26">
                                          <p:stCondLst>
                                            <p:cond delay="1808"/>
                                          </p:stCondLst>
                                        </p:cTn>
                                        <p:tgtEl>
                                          <p:spTgt spid="4"/>
                                        </p:tgtEl>
                                      </p:cBhvr>
                                      <p:to x="100000" y="95000"/>
                                    </p:animScale>
                                    <p:animScale>
                                      <p:cBhvr>
                                        <p:cTn id="66"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GELENBEVİ İSMAİL EFENDİ</a:t>
            </a:r>
            <a:endParaRPr lang="tr-TR" dirty="0"/>
          </a:p>
        </p:txBody>
      </p:sp>
      <p:sp>
        <p:nvSpPr>
          <p:cNvPr id="3" name="2 İçerik Yer Tutucusu"/>
          <p:cNvSpPr>
            <a:spLocks noGrp="1"/>
          </p:cNvSpPr>
          <p:nvPr>
            <p:ph idx="1"/>
          </p:nvPr>
        </p:nvSpPr>
        <p:spPr/>
        <p:txBody>
          <a:bodyPr/>
          <a:lstStyle/>
          <a:p>
            <a:r>
              <a:rPr lang="tr-TR" dirty="0" smtClean="0"/>
              <a:t>Müderrislik sınavına kazanarak 33 yaşında müderris olmuştur. Bundan sonra kendisini tümüyle ilme verip çalışmalarına devam etmiştir.</a:t>
            </a:r>
          </a:p>
          <a:p>
            <a:endParaRPr lang="tr-TR" dirty="0"/>
          </a:p>
        </p:txBody>
      </p:sp>
      <p:pic>
        <p:nvPicPr>
          <p:cNvPr id="4" name="3 Resim" descr="http://t2.gstatic.com/images?q=tbn:ANd9GcSZYLLw9ZEEo0ngibFI-KM0fJ5P5ibUZUzObPkIgau9J3cRH-KrAdSsZK11Ng">
            <a:hlinkClick r:id="rId2"/>
          </p:cNvPr>
          <p:cNvPicPr/>
          <p:nvPr/>
        </p:nvPicPr>
        <p:blipFill>
          <a:blip r:embed="rId3" cstate="print"/>
          <a:srcRect/>
          <a:stretch>
            <a:fillRect/>
          </a:stretch>
        </p:blipFill>
        <p:spPr bwMode="auto">
          <a:xfrm>
            <a:off x="4283968" y="3717032"/>
            <a:ext cx="2339752" cy="1880989"/>
          </a:xfrm>
          <a:prstGeom prst="rect">
            <a:avLst/>
          </a:prstGeom>
          <a:noFill/>
          <a:ln w="9525">
            <a:noFill/>
            <a:miter lim="800000"/>
            <a:headEnd/>
            <a:tailEnd/>
          </a:ln>
          <a:effectLst>
            <a:reflection blurRad="6350" stA="50000" endA="300" endPos="90000" dir="5400000" sy="-100000" algn="bl" rotWithShape="0"/>
          </a:effectLst>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4" presetClass="emph" presetSubtype="0" fill="hold" nodeType="click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xEl>
                                              <p:pRg st="0" end="0"/>
                                            </p:txEl>
                                          </p:spTgt>
                                        </p:tgtEl>
                                        <p:attrNameLst>
                                          <p:attrName>ppt_x</p:attrName>
                                          <p:attrName>ppt_y</p:attrName>
                                        </p:attrNameLst>
                                      </p:cBhvr>
                                    </p:animMotion>
                                    <p:animRot by="1500000">
                                      <p:cBhvr>
                                        <p:cTn id="13" dur="125" fill="hold">
                                          <p:stCondLst>
                                            <p:cond delay="0"/>
                                          </p:stCondLst>
                                        </p:cTn>
                                        <p:tgtEl>
                                          <p:spTgt spid="3">
                                            <p:txEl>
                                              <p:pRg st="0" end="0"/>
                                            </p:txEl>
                                          </p:spTgt>
                                        </p:tgtEl>
                                        <p:attrNameLst>
                                          <p:attrName>r</p:attrName>
                                        </p:attrNameLst>
                                      </p:cBhvr>
                                    </p:animRot>
                                    <p:animRot by="-1500000">
                                      <p:cBhvr>
                                        <p:cTn id="14" dur="125" fill="hold">
                                          <p:stCondLst>
                                            <p:cond delay="125"/>
                                          </p:stCondLst>
                                        </p:cTn>
                                        <p:tgtEl>
                                          <p:spTgt spid="3">
                                            <p:txEl>
                                              <p:pRg st="0" end="0"/>
                                            </p:txEl>
                                          </p:spTgt>
                                        </p:tgtEl>
                                        <p:attrNameLst>
                                          <p:attrName>r</p:attrName>
                                        </p:attrNameLst>
                                      </p:cBhvr>
                                    </p:animRot>
                                    <p:animRot by="-1500000">
                                      <p:cBhvr>
                                        <p:cTn id="15" dur="125" fill="hold">
                                          <p:stCondLst>
                                            <p:cond delay="250"/>
                                          </p:stCondLst>
                                        </p:cTn>
                                        <p:tgtEl>
                                          <p:spTgt spid="3">
                                            <p:txEl>
                                              <p:pRg st="0" end="0"/>
                                            </p:txEl>
                                          </p:spTgt>
                                        </p:tgtEl>
                                        <p:attrNameLst>
                                          <p:attrName>r</p:attrName>
                                        </p:attrNameLst>
                                      </p:cBhvr>
                                    </p:animRot>
                                    <p:animRot by="1500000">
                                      <p:cBhvr>
                                        <p:cTn id="16" dur="125" fill="hold">
                                          <p:stCondLst>
                                            <p:cond delay="375"/>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GELENBEVİ İSMAİL EFENDİ</a:t>
            </a:r>
            <a:endParaRPr lang="tr-TR" dirty="0"/>
          </a:p>
        </p:txBody>
      </p:sp>
      <p:sp>
        <p:nvSpPr>
          <p:cNvPr id="3" name="2 İçerik Yer Tutucusu"/>
          <p:cNvSpPr>
            <a:spLocks noGrp="1"/>
          </p:cNvSpPr>
          <p:nvPr>
            <p:ph idx="1"/>
          </p:nvPr>
        </p:nvSpPr>
        <p:spPr/>
        <p:txBody>
          <a:bodyPr/>
          <a:lstStyle/>
          <a:p>
            <a:r>
              <a:rPr lang="tr-TR" dirty="0" err="1" smtClean="0"/>
              <a:t>Gelenbevi</a:t>
            </a:r>
            <a:r>
              <a:rPr lang="tr-TR" dirty="0" smtClean="0"/>
              <a:t>, eski yöntemle problem çözen son Osmanlı matematikçisidir. Sadrazam Halil Hamit Paşa ve Kaptan-ı Derya Cezayirli Hasan Paşa’nın istekleri üzerine, Kasımpaşa’da açılan Bahriye Mühendislik Okulu’na altmış kuruşla matematik öğretmeni olarak atandı.</a:t>
            </a:r>
            <a:endParaRPr lang="tr-TR"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GELENBEVİ İSMAİL EFENDİ</a:t>
            </a:r>
            <a:endParaRPr lang="tr-TR" dirty="0"/>
          </a:p>
        </p:txBody>
      </p:sp>
      <p:sp>
        <p:nvSpPr>
          <p:cNvPr id="3" name="2 İçerik Yer Tutucusu"/>
          <p:cNvSpPr>
            <a:spLocks noGrp="1"/>
          </p:cNvSpPr>
          <p:nvPr>
            <p:ph idx="1"/>
          </p:nvPr>
        </p:nvSpPr>
        <p:spPr/>
        <p:txBody>
          <a:bodyPr/>
          <a:lstStyle/>
          <a:p>
            <a:r>
              <a:rPr lang="tr-TR" dirty="0" smtClean="0"/>
              <a:t>Bu atanma ona parasal yönden bir rahatlık getirdi. Hakkında şöyle bir öykü anlatılır: ‘Bazı silahların hedefi vurmaması, padişah III. Selim’i kızdırmış ve bunun üzerine </a:t>
            </a:r>
            <a:r>
              <a:rPr lang="tr-TR" dirty="0" err="1" smtClean="0"/>
              <a:t>Gelenbevi’yi</a:t>
            </a:r>
            <a:r>
              <a:rPr lang="tr-TR" dirty="0" smtClean="0"/>
              <a:t> huzuruna çağırarak ona uyarıda bulunmuştur.</a:t>
            </a:r>
            <a:endParaRPr lang="tr-TR" dirty="0"/>
          </a:p>
        </p:txBody>
      </p:sp>
      <p:pic>
        <p:nvPicPr>
          <p:cNvPr id="2050" name="Picture 2" descr="C:\Users\Duygu\Desktop\imagesCAFI7ZUW.jpg"/>
          <p:cNvPicPr>
            <a:picLocks noChangeAspect="1" noChangeArrowheads="1"/>
          </p:cNvPicPr>
          <p:nvPr/>
        </p:nvPicPr>
        <p:blipFill>
          <a:blip r:embed="rId2" cstate="print"/>
          <a:srcRect/>
          <a:stretch>
            <a:fillRect/>
          </a:stretch>
        </p:blipFill>
        <p:spPr bwMode="auto">
          <a:xfrm>
            <a:off x="6372200" y="4437112"/>
            <a:ext cx="2345432" cy="1863080"/>
          </a:xfrm>
          <a:prstGeom prst="roundRect">
            <a:avLst>
              <a:gd name="adj" fmla="val 16667"/>
            </a:avLst>
          </a:prstGeom>
          <a:ln>
            <a:noFill/>
          </a:ln>
          <a:effectLst>
            <a:outerShdw blurRad="152400" dist="12000" dir="900000" sy="98000" kx="110000" ky="200000" algn="tl" rotWithShape="0">
              <a:srgbClr val="000000">
                <a:alpha val="30000"/>
              </a:srgbClr>
            </a:outerShdw>
            <a:reflection blurRad="6350" stA="50000" endA="300" endPos="55000" dir="5400000" sy="-100000" algn="bl" rotWithShape="0"/>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5"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GELENBEVİ İSMAİL EFENDİ</a:t>
            </a:r>
            <a:endParaRPr lang="tr-TR" dirty="0"/>
          </a:p>
        </p:txBody>
      </p:sp>
      <p:sp>
        <p:nvSpPr>
          <p:cNvPr id="3" name="2 İçerik Yer Tutucusu"/>
          <p:cNvSpPr>
            <a:spLocks noGrp="1"/>
          </p:cNvSpPr>
          <p:nvPr>
            <p:ph idx="1"/>
          </p:nvPr>
        </p:nvSpPr>
        <p:spPr/>
        <p:txBody>
          <a:bodyPr>
            <a:normAutofit/>
          </a:bodyPr>
          <a:lstStyle/>
          <a:p>
            <a:r>
              <a:rPr lang="tr-TR" dirty="0" err="1" smtClean="0"/>
              <a:t>Gelenbevi</a:t>
            </a:r>
            <a:r>
              <a:rPr lang="tr-TR" dirty="0" smtClean="0"/>
              <a:t> bunun üzerine hedefe olan uzaklıkları tahmin ederek gerekli silahlardaki düzeltmeleri yapmış ve topların hedefi vurmalarını sağlamıştır. </a:t>
            </a:r>
            <a:r>
              <a:rPr lang="tr-TR" dirty="0" err="1" smtClean="0"/>
              <a:t>Gelenbevi’nin</a:t>
            </a:r>
            <a:r>
              <a:rPr lang="tr-TR" dirty="0" smtClean="0"/>
              <a:t> bu başarısı padişahın dikkatini çekmiş ve padişah tarafından ödüllendirilmiştir. </a:t>
            </a:r>
            <a:r>
              <a:rPr lang="tr-TR" dirty="0" err="1" smtClean="0"/>
              <a:t>Gelenbevi</a:t>
            </a:r>
            <a:r>
              <a:rPr lang="tr-TR" dirty="0" smtClean="0"/>
              <a:t>, Türkçe ve Arapça olmak üzere tam otuz beş eser bırakmıştır. Türkiye’ye logaritmayı ilk sokan </a:t>
            </a:r>
            <a:r>
              <a:rPr lang="tr-TR" dirty="0" err="1" smtClean="0"/>
              <a:t>Gelenbevi</a:t>
            </a:r>
            <a:r>
              <a:rPr lang="tr-TR" dirty="0" smtClean="0"/>
              <a:t> İsmail Efendi’dir.</a:t>
            </a:r>
          </a:p>
          <a:p>
            <a:endParaRPr lang="tr-TR"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sp>
        <p:nvSpPr>
          <p:cNvPr id="3" name="2 İçerik Yer Tutucusu"/>
          <p:cNvSpPr>
            <a:spLocks noGrp="1"/>
          </p:cNvSpPr>
          <p:nvPr>
            <p:ph idx="1"/>
          </p:nvPr>
        </p:nvSpPr>
        <p:spPr/>
        <p:txBody>
          <a:bodyPr/>
          <a:lstStyle/>
          <a:p>
            <a:endParaRPr lang="tr-TR" dirty="0"/>
          </a:p>
        </p:txBody>
      </p:sp>
      <p:pic>
        <p:nvPicPr>
          <p:cNvPr id="4" name="Picture 2" descr="http://t3.gstatic.com/images?q=tbn:ANd9GcQfL9_UQLL9YsL3e1xIwXq5VexqlbE_KYna_qn4B7iGsTn6ggyESQ"/>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kış">
  <a:themeElements>
    <a:clrScheme name="Akış">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kış">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kış">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513</TotalTime>
  <Words>1173</Words>
  <Application>Microsoft Office PowerPoint</Application>
  <PresentationFormat>Ekran Gösterisi (4:3)</PresentationFormat>
  <Paragraphs>113</Paragraphs>
  <Slides>41</Slides>
  <Notes>0</Notes>
  <HiddenSlides>0</HiddenSlides>
  <MMClips>0</MMClips>
  <ScaleCrop>false</ScaleCrop>
  <HeadingPairs>
    <vt:vector size="4" baseType="variant">
      <vt:variant>
        <vt:lpstr>Tema</vt:lpstr>
      </vt:variant>
      <vt:variant>
        <vt:i4>1</vt:i4>
      </vt:variant>
      <vt:variant>
        <vt:lpstr>Slayt Başlıkları</vt:lpstr>
      </vt:variant>
      <vt:variant>
        <vt:i4>41</vt:i4>
      </vt:variant>
    </vt:vector>
  </HeadingPairs>
  <TitlesOfParts>
    <vt:vector size="42" baseType="lpstr">
      <vt:lpstr>Akış</vt:lpstr>
      <vt:lpstr>Matematİk gAZETESİ</vt:lpstr>
      <vt:lpstr>İÇİNDEKİLER</vt:lpstr>
      <vt:lpstr>GELENBEVİ İSMAİL EFENDİ</vt:lpstr>
      <vt:lpstr>GELENBEVİ İSMAİL EFENDİ</vt:lpstr>
      <vt:lpstr>GELENBEVİ İSMAİL EFENDİ</vt:lpstr>
      <vt:lpstr>GELENBEVİ İSMAİL EFENDİ</vt:lpstr>
      <vt:lpstr>GELENBEVİ İSMAİL EFENDİ</vt:lpstr>
      <vt:lpstr>GELENBEVİ İSMAİL EFENDİ</vt:lpstr>
      <vt:lpstr>Slayt 9</vt:lpstr>
      <vt:lpstr>BOREL(1871-1956)</vt:lpstr>
      <vt:lpstr>BOREL(1871-1956)</vt:lpstr>
      <vt:lpstr>BOREL(1871-1956)</vt:lpstr>
      <vt:lpstr>MATEMATİK</vt:lpstr>
      <vt:lpstr>MATEMATİK</vt:lpstr>
      <vt:lpstr>MATEMATİK</vt:lpstr>
      <vt:lpstr>MATEMATİK</vt:lpstr>
      <vt:lpstr>Slayt 17</vt:lpstr>
      <vt:lpstr>BULMACANIN SORULARI</vt:lpstr>
      <vt:lpstr>BULMACANIN SORULARI</vt:lpstr>
      <vt:lpstr>Slayt 20</vt:lpstr>
      <vt:lpstr>İLGİNÇ SORULAR</vt:lpstr>
      <vt:lpstr>Slayt 22</vt:lpstr>
      <vt:lpstr>ÇÖZÜMÜ</vt:lpstr>
      <vt:lpstr>Slayt 24</vt:lpstr>
      <vt:lpstr>İLGİNÇ SORULAR</vt:lpstr>
      <vt:lpstr>ÇÖZÜMÜ</vt:lpstr>
      <vt:lpstr>Slayt 27</vt:lpstr>
      <vt:lpstr>FIKRA(FONKSİYONLAR)</vt:lpstr>
      <vt:lpstr>FIKRA(FONKSİYONLAR)</vt:lpstr>
      <vt:lpstr>Slayt 30</vt:lpstr>
      <vt:lpstr> TERS MANTIK </vt:lpstr>
      <vt:lpstr> TERS MANTIK </vt:lpstr>
      <vt:lpstr>Slayt 33</vt:lpstr>
      <vt:lpstr>AKROSTİŞ</vt:lpstr>
      <vt:lpstr>Slayt 35</vt:lpstr>
      <vt:lpstr>Slayt 36</vt:lpstr>
      <vt:lpstr>Slayt 37</vt:lpstr>
      <vt:lpstr>Slayt 38</vt:lpstr>
      <vt:lpstr>Slayt 39</vt:lpstr>
      <vt:lpstr>Slayt 40</vt:lpstr>
      <vt:lpstr>Slayt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Duygu</dc:creator>
  <cp:lastModifiedBy>Duygu</cp:lastModifiedBy>
  <cp:revision>52</cp:revision>
  <dcterms:created xsi:type="dcterms:W3CDTF">2011-04-28T15:35:18Z</dcterms:created>
  <dcterms:modified xsi:type="dcterms:W3CDTF">2011-05-05T12:12:51Z</dcterms:modified>
</cp:coreProperties>
</file>